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70"/>
  </p:notesMasterIdLst>
  <p:handoutMasterIdLst>
    <p:handoutMasterId r:id="rId71"/>
  </p:handoutMasterIdLst>
  <p:sldIdLst>
    <p:sldId id="256" r:id="rId2"/>
    <p:sldId id="355" r:id="rId3"/>
    <p:sldId id="361" r:id="rId4"/>
    <p:sldId id="362" r:id="rId5"/>
    <p:sldId id="363" r:id="rId6"/>
    <p:sldId id="364" r:id="rId7"/>
    <p:sldId id="365" r:id="rId8"/>
    <p:sldId id="366" r:id="rId9"/>
    <p:sldId id="374" r:id="rId10"/>
    <p:sldId id="371" r:id="rId11"/>
    <p:sldId id="376" r:id="rId12"/>
    <p:sldId id="375" r:id="rId13"/>
    <p:sldId id="380" r:id="rId14"/>
    <p:sldId id="381" r:id="rId15"/>
    <p:sldId id="377" r:id="rId16"/>
    <p:sldId id="378" r:id="rId17"/>
    <p:sldId id="379" r:id="rId18"/>
    <p:sldId id="382" r:id="rId19"/>
    <p:sldId id="384" r:id="rId20"/>
    <p:sldId id="383" r:id="rId21"/>
    <p:sldId id="385" r:id="rId22"/>
    <p:sldId id="386" r:id="rId23"/>
    <p:sldId id="387" r:id="rId24"/>
    <p:sldId id="388" r:id="rId25"/>
    <p:sldId id="389" r:id="rId26"/>
    <p:sldId id="390" r:id="rId27"/>
    <p:sldId id="391" r:id="rId28"/>
    <p:sldId id="392" r:id="rId29"/>
    <p:sldId id="393" r:id="rId30"/>
    <p:sldId id="394" r:id="rId31"/>
    <p:sldId id="338" r:id="rId32"/>
    <p:sldId id="372" r:id="rId33"/>
    <p:sldId id="417" r:id="rId34"/>
    <p:sldId id="339" r:id="rId35"/>
    <p:sldId id="354" r:id="rId36"/>
    <p:sldId id="419" r:id="rId37"/>
    <p:sldId id="352" r:id="rId38"/>
    <p:sldId id="353" r:id="rId39"/>
    <p:sldId id="368" r:id="rId40"/>
    <p:sldId id="369" r:id="rId41"/>
    <p:sldId id="340" r:id="rId42"/>
    <p:sldId id="395" r:id="rId43"/>
    <p:sldId id="396" r:id="rId44"/>
    <p:sldId id="397" r:id="rId45"/>
    <p:sldId id="398" r:id="rId46"/>
    <p:sldId id="399" r:id="rId47"/>
    <p:sldId id="400" r:id="rId48"/>
    <p:sldId id="401" r:id="rId49"/>
    <p:sldId id="402" r:id="rId50"/>
    <p:sldId id="405" r:id="rId51"/>
    <p:sldId id="406" r:id="rId52"/>
    <p:sldId id="407" r:id="rId53"/>
    <p:sldId id="341" r:id="rId54"/>
    <p:sldId id="408" r:id="rId55"/>
    <p:sldId id="409" r:id="rId56"/>
    <p:sldId id="410" r:id="rId57"/>
    <p:sldId id="411" r:id="rId58"/>
    <p:sldId id="412" r:id="rId59"/>
    <p:sldId id="413" r:id="rId60"/>
    <p:sldId id="342" r:id="rId61"/>
    <p:sldId id="343" r:id="rId62"/>
    <p:sldId id="344" r:id="rId63"/>
    <p:sldId id="414" r:id="rId64"/>
    <p:sldId id="415" r:id="rId65"/>
    <p:sldId id="416" r:id="rId66"/>
    <p:sldId id="345" r:id="rId67"/>
    <p:sldId id="418" r:id="rId68"/>
    <p:sldId id="297" r:id="rId69"/>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Open Sans" panose="020B0606030504020204" pitchFamily="34" charset="0"/>
      <p:regular r:id="rId76"/>
    </p:embeddedFont>
    <p:embeddedFont>
      <p:font typeface="Poor Richard" panose="02080502050505020702" pitchFamily="18" charset="0"/>
      <p:regular r:id="rId77"/>
    </p:embeddedFont>
    <p:embeddedFont>
      <p:font typeface="Dosis" panose="020B0604020202020204" charset="0"/>
      <p:regular r:id="rId78"/>
      <p:bold r:id="rId79"/>
    </p:embeddedFont>
    <p:embeddedFont>
      <p:font typeface="Brush Script MT" panose="03060802040406070304" pitchFamily="66" charset="0"/>
      <p:italic r:id="rId80"/>
    </p:embeddedFont>
    <p:embeddedFont>
      <p:font typeface="Adobe Devanagari" panose="02040503050201020203" pitchFamily="18" charset="0"/>
      <p:regular r:id="rId81"/>
      <p:bold r:id="rId82"/>
      <p:italic r:id="rId83"/>
      <p:boldItalic r:id="rId84"/>
    </p:embeddedFont>
    <p:embeddedFont>
      <p:font typeface="Sniglet" panose="020B0604020202020204" charset="0"/>
      <p:regular r:id="rId85"/>
    </p:embeddedFont>
    <p:embeddedFont>
      <p:font typeface="Consolas" panose="020B0609020204030204" pitchFamily="49" charset="0"/>
      <p:regular r:id="rId86"/>
      <p:bold r:id="rId87"/>
      <p:italic r:id="rId88"/>
      <p:boldItalic r:id="rId89"/>
    </p:embeddedFont>
    <p:embeddedFont>
      <p:font typeface="Bahnschrift Light Condensed" panose="020B0502040204020203" pitchFamily="34" charset="0"/>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74" y="1080"/>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handoutMaster" Target="handoutMasters/handoutMaster1.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1.fntdata"/><Relationship Id="rId90"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11/16/2018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05224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INI_file" TargetMode="External"/><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lvl="0"/>
            <a:r>
              <a:rPr lang="en" dirty="0" smtClean="0"/>
              <a:t>Windows </a:t>
            </a:r>
            <a:r>
              <a:rPr lang="en-US" dirty="0" smtClean="0"/>
              <a:t>Registry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Hives?</a:t>
            </a:r>
          </a:p>
        </p:txBody>
      </p:sp>
      <p:sp>
        <p:nvSpPr>
          <p:cNvPr id="3" name="Text Placeholder 2"/>
          <p:cNvSpPr>
            <a:spLocks noGrp="1"/>
          </p:cNvSpPr>
          <p:nvPr>
            <p:ph type="body" idx="1"/>
          </p:nvPr>
        </p:nvSpPr>
        <p:spPr>
          <a:xfrm>
            <a:off x="747925" y="1302837"/>
            <a:ext cx="3313535" cy="2042343"/>
          </a:xfrm>
        </p:spPr>
        <p:txBody>
          <a:bodyPr/>
          <a:lstStyle/>
          <a:p>
            <a:r>
              <a:rPr lang="en-US" dirty="0" smtClean="0"/>
              <a:t>A hive a </a:t>
            </a:r>
            <a:r>
              <a:rPr lang="en-US" dirty="0"/>
              <a:t>logical group of </a:t>
            </a:r>
            <a:r>
              <a:rPr lang="en-US" dirty="0" smtClean="0"/>
              <a:t>keys </a:t>
            </a:r>
            <a:r>
              <a:rPr lang="en-US" dirty="0"/>
              <a:t>and </a:t>
            </a:r>
            <a:r>
              <a:rPr lang="en-US" dirty="0" smtClean="0"/>
              <a:t>values</a:t>
            </a:r>
          </a:p>
          <a:p>
            <a:pPr lvl="1"/>
            <a:r>
              <a:rPr lang="en-US" dirty="0" smtClean="0"/>
              <a:t>A tree structure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5" name="Content Placeholder 4"/>
          <p:cNvPicPr>
            <a:picLocks noChangeAspect="1"/>
          </p:cNvPicPr>
          <p:nvPr/>
        </p:nvPicPr>
        <p:blipFill>
          <a:blip r:embed="rId2"/>
          <a:stretch>
            <a:fillRect/>
          </a:stretch>
        </p:blipFill>
        <p:spPr>
          <a:xfrm>
            <a:off x="4380547" y="1373428"/>
            <a:ext cx="2600842" cy="3052129"/>
          </a:xfrm>
          <a:prstGeom prst="rect">
            <a:avLst/>
          </a:prstGeom>
        </p:spPr>
      </p:pic>
    </p:spTree>
    <p:extLst>
      <p:ext uri="{BB962C8B-B14F-4D97-AF65-F5344CB8AC3E}">
        <p14:creationId xmlns:p14="http://schemas.microsoft.com/office/powerpoint/2010/main" val="311008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3074" name="Picture 2" descr="http://www.tweaklibrary.com/wp-content/upload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59" y="527300"/>
            <a:ext cx="3466858" cy="41048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87917" y="1636934"/>
            <a:ext cx="4559041" cy="1200329"/>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The HKCR keeps track of the file name extension associations and class registrations to connect items with the appropriate application.</a:t>
            </a:r>
          </a:p>
        </p:txBody>
      </p:sp>
    </p:spTree>
    <p:extLst>
      <p:ext uri="{BB962C8B-B14F-4D97-AF65-F5344CB8AC3E}">
        <p14:creationId xmlns:p14="http://schemas.microsoft.com/office/powerpoint/2010/main" val="1224812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2050" name="Picture 2" descr="http://www.tweaklibrary.com/wp-content/uploa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53" y="259626"/>
            <a:ext cx="3274260" cy="44379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65884" y="1185931"/>
            <a:ext cx="4920916" cy="2031325"/>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HKCU contains data specific to each user with a logon account on your PC. </a:t>
            </a:r>
          </a:p>
          <a:p>
            <a:pPr marL="285750" indent="-285750" algn="just">
              <a:buFont typeface="Arial" panose="020B0604020202020204" pitchFamily="34" charset="0"/>
              <a:buChar char="•"/>
            </a:pPr>
            <a:r>
              <a:rPr lang="en-US" sz="1800" dirty="0">
                <a:latin typeface="+mn-lt"/>
              </a:rPr>
              <a:t>It stores information related to the user who is currently logged into the computer.</a:t>
            </a:r>
          </a:p>
          <a:p>
            <a:pPr marL="285750" indent="-285750" algn="just">
              <a:buFont typeface="Arial" panose="020B0604020202020204" pitchFamily="34" charset="0"/>
              <a:buChar char="•"/>
            </a:pPr>
            <a:r>
              <a:rPr lang="en-US" sz="1800" dirty="0">
                <a:latin typeface="+mn-lt"/>
              </a:rPr>
              <a:t>Right from the appearance aspect to how the mouse pointer behaves, everything can be controlled via this root key.</a:t>
            </a:r>
          </a:p>
        </p:txBody>
      </p:sp>
    </p:spTree>
    <p:extLst>
      <p:ext uri="{BB962C8B-B14F-4D97-AF65-F5344CB8AC3E}">
        <p14:creationId xmlns:p14="http://schemas.microsoft.com/office/powerpoint/2010/main" val="81812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Poor Richard" panose="02080502050505020702" pitchFamily="18" charset="0"/>
              </a:rPr>
              <a:t>HKEY_CURRENT_USER</a:t>
            </a:r>
            <a:endParaRPr lang="en-US" dirty="0">
              <a:latin typeface="Poor Richard" panose="02080502050505020702" pitchFamily="18" charset="0"/>
            </a:endParaRPr>
          </a:p>
        </p:txBody>
      </p:sp>
      <p:sp>
        <p:nvSpPr>
          <p:cNvPr id="4" name="Text Placeholder 3"/>
          <p:cNvSpPr>
            <a:spLocks noGrp="1"/>
          </p:cNvSpPr>
          <p:nvPr>
            <p:ph type="body" idx="1"/>
          </p:nvPr>
        </p:nvSpPr>
        <p:spPr/>
        <p:txBody>
          <a:bodyPr/>
          <a:lstStyle/>
          <a:p>
            <a:r>
              <a:rPr lang="en-US" dirty="0" smtClean="0"/>
              <a:t>The </a:t>
            </a:r>
            <a:r>
              <a:rPr lang="en-US" dirty="0"/>
              <a:t>most important sub-key in here is </a:t>
            </a:r>
            <a:r>
              <a:rPr lang="en-US" sz="1800" dirty="0">
                <a:latin typeface="+mn-lt"/>
              </a:rPr>
              <a:t>HKCU\Software,</a:t>
            </a:r>
          </a:p>
          <a:p>
            <a:pPr lvl="1"/>
            <a:r>
              <a:rPr lang="en-US" dirty="0"/>
              <a:t>contains user-level settings for most of your software.</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5" name="Content Placeholder 5"/>
          <p:cNvPicPr>
            <a:picLocks noChangeAspect="1"/>
          </p:cNvPicPr>
          <p:nvPr/>
        </p:nvPicPr>
        <p:blipFill>
          <a:blip r:embed="rId2"/>
          <a:stretch>
            <a:fillRect/>
          </a:stretch>
        </p:blipFill>
        <p:spPr>
          <a:xfrm>
            <a:off x="6624571" y="21652"/>
            <a:ext cx="1532840" cy="5064131"/>
          </a:xfrm>
          <a:prstGeom prst="rect">
            <a:avLst/>
          </a:prstGeom>
        </p:spPr>
      </p:pic>
    </p:spTree>
    <p:extLst>
      <p:ext uri="{BB962C8B-B14F-4D97-AF65-F5344CB8AC3E}">
        <p14:creationId xmlns:p14="http://schemas.microsoft.com/office/powerpoint/2010/main" val="359649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Poor Richard" panose="02080502050505020702" pitchFamily="18" charset="0"/>
              </a:rPr>
              <a:t>HKEY_LOCAL_MACHINE</a:t>
            </a:r>
          </a:p>
        </p:txBody>
      </p:sp>
      <p:sp>
        <p:nvSpPr>
          <p:cNvPr id="4" name="Text Placeholder 3"/>
          <p:cNvSpPr>
            <a:spLocks noGrp="1"/>
          </p:cNvSpPr>
          <p:nvPr>
            <p:ph type="body" idx="1"/>
          </p:nvPr>
        </p:nvSpPr>
        <p:spPr>
          <a:xfrm>
            <a:off x="747925" y="1302837"/>
            <a:ext cx="4974695" cy="3610800"/>
          </a:xfrm>
        </p:spPr>
        <p:txBody>
          <a:bodyPr/>
          <a:lstStyle/>
          <a:p>
            <a:r>
              <a:rPr lang="en-US" dirty="0"/>
              <a:t>All of the system-wide settings</a:t>
            </a:r>
          </a:p>
          <a:p>
            <a:r>
              <a:rPr lang="en-US" dirty="0" smtClean="0"/>
              <a:t>Not </a:t>
            </a:r>
            <a:r>
              <a:rPr lang="en-US" dirty="0"/>
              <a:t>stored on disk, but maintained in memory by the system kernel in order to map all the other </a:t>
            </a:r>
            <a:r>
              <a:rPr lang="en-US" dirty="0" err="1"/>
              <a:t>subkeys</a:t>
            </a:r>
            <a:r>
              <a:rPr lang="en-US" dirty="0"/>
              <a:t>.</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5" name="Content Placeholder 4"/>
          <p:cNvPicPr>
            <a:picLocks noChangeAspect="1"/>
          </p:cNvPicPr>
          <p:nvPr/>
        </p:nvPicPr>
        <p:blipFill>
          <a:blip r:embed="rId2"/>
          <a:stretch>
            <a:fillRect/>
          </a:stretch>
        </p:blipFill>
        <p:spPr>
          <a:xfrm>
            <a:off x="6043696" y="1444361"/>
            <a:ext cx="2475464" cy="2904996"/>
          </a:xfrm>
          <a:prstGeom prst="rect">
            <a:avLst/>
          </a:prstGeom>
        </p:spPr>
      </p:pic>
    </p:spTree>
    <p:extLst>
      <p:ext uri="{BB962C8B-B14F-4D97-AF65-F5344CB8AC3E}">
        <p14:creationId xmlns:p14="http://schemas.microsoft.com/office/powerpoint/2010/main" val="3713909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3" name="Content Placeholder 4"/>
          <p:cNvPicPr>
            <a:picLocks noChangeAspect="1"/>
          </p:cNvPicPr>
          <p:nvPr/>
        </p:nvPicPr>
        <p:blipFill>
          <a:blip r:embed="rId2"/>
          <a:stretch>
            <a:fillRect/>
          </a:stretch>
        </p:blipFill>
        <p:spPr>
          <a:xfrm>
            <a:off x="286802" y="565484"/>
            <a:ext cx="3260324" cy="3826042"/>
          </a:xfrm>
          <a:prstGeom prst="rect">
            <a:avLst/>
          </a:prstGeom>
        </p:spPr>
      </p:pic>
      <p:sp>
        <p:nvSpPr>
          <p:cNvPr id="6" name="Rectangle 5"/>
          <p:cNvSpPr/>
          <p:nvPr/>
        </p:nvSpPr>
        <p:spPr>
          <a:xfrm>
            <a:off x="3681662" y="565484"/>
            <a:ext cx="5185611" cy="452431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mn-lt"/>
              </a:rPr>
              <a:t>BCD – This </a:t>
            </a:r>
            <a:r>
              <a:rPr lang="en-US" sz="1600" dirty="0" err="1">
                <a:latin typeface="+mn-lt"/>
              </a:rPr>
              <a:t>subkey</a:t>
            </a:r>
            <a:r>
              <a:rPr lang="en-US" sz="1600" dirty="0">
                <a:latin typeface="+mn-lt"/>
              </a:rPr>
              <a:t> stores, the boot configuration data.</a:t>
            </a:r>
          </a:p>
          <a:p>
            <a:pPr marL="285750" indent="-285750" algn="just">
              <a:buFont typeface="Arial" panose="020B0604020202020204" pitchFamily="34" charset="0"/>
              <a:buChar char="•"/>
            </a:pPr>
            <a:r>
              <a:rPr lang="en-US" sz="1600" dirty="0">
                <a:latin typeface="+mn-lt"/>
              </a:rPr>
              <a:t>HARDWARE – This </a:t>
            </a:r>
            <a:r>
              <a:rPr lang="en-US" sz="1600" dirty="0" err="1">
                <a:latin typeface="+mn-lt"/>
              </a:rPr>
              <a:t>subkey</a:t>
            </a:r>
            <a:r>
              <a:rPr lang="en-US" sz="1600" dirty="0">
                <a:latin typeface="+mn-lt"/>
              </a:rPr>
              <a:t> contains relevant information on all connected plug-and-play devices.</a:t>
            </a:r>
          </a:p>
          <a:p>
            <a:pPr marL="285750" indent="-285750" algn="just">
              <a:buFont typeface="Arial" panose="020B0604020202020204" pitchFamily="34" charset="0"/>
              <a:buChar char="•"/>
            </a:pPr>
            <a:r>
              <a:rPr lang="en-US" sz="1600" dirty="0">
                <a:latin typeface="+mn-lt"/>
              </a:rPr>
              <a:t>SAM – This </a:t>
            </a:r>
            <a:r>
              <a:rPr lang="en-US" sz="1600" dirty="0" err="1">
                <a:latin typeface="+mn-lt"/>
              </a:rPr>
              <a:t>subkey</a:t>
            </a:r>
            <a:r>
              <a:rPr lang="en-US" sz="1600" dirty="0">
                <a:latin typeface="+mn-lt"/>
              </a:rPr>
              <a:t> appears empty to most users. It is used with the security and accounts management databases.</a:t>
            </a:r>
          </a:p>
          <a:p>
            <a:pPr marL="285750" indent="-285750" algn="just">
              <a:buFont typeface="Arial" panose="020B0604020202020204" pitchFamily="34" charset="0"/>
              <a:buChar char="•"/>
            </a:pPr>
            <a:r>
              <a:rPr lang="en-US" sz="1600" dirty="0">
                <a:latin typeface="+mn-lt"/>
              </a:rPr>
              <a:t>SECURITY – This is more security-related information that appears blank to most users.</a:t>
            </a:r>
          </a:p>
          <a:p>
            <a:pPr marL="285750" indent="-285750" algn="just">
              <a:buFont typeface="Arial" panose="020B0604020202020204" pitchFamily="34" charset="0"/>
              <a:buChar char="•"/>
            </a:pPr>
            <a:r>
              <a:rPr lang="en-US" sz="1600" dirty="0">
                <a:latin typeface="+mn-lt"/>
              </a:rPr>
              <a:t>SOFTWARE – This area is used by both Windows and application programs to store critical configuration settings</a:t>
            </a:r>
          </a:p>
          <a:p>
            <a:pPr marL="285750" indent="-285750" algn="just">
              <a:buFont typeface="Arial" panose="020B0604020202020204" pitchFamily="34" charset="0"/>
              <a:buChar char="•"/>
            </a:pPr>
            <a:r>
              <a:rPr lang="en-US" sz="1600" dirty="0">
                <a:latin typeface="+mn-lt"/>
              </a:rPr>
              <a:t>SYSTEM – This information is created by users with administrative privileges. It includes the Windows settings, file system information, and critical hardware configurations as well as other information needed to run the core system.</a:t>
            </a:r>
          </a:p>
          <a:p>
            <a:pPr marL="285750" indent="-285750" algn="just">
              <a:buFont typeface="Arial" panose="020B0604020202020204" pitchFamily="34" charset="0"/>
              <a:buChar char="•"/>
            </a:pPr>
            <a:r>
              <a:rPr lang="en-US" sz="1600" dirty="0" smtClean="0">
                <a:solidFill>
                  <a:srgbClr val="333333"/>
                </a:solidFill>
                <a:latin typeface="Open Sans"/>
              </a:rPr>
              <a:t>.</a:t>
            </a:r>
            <a:endParaRPr lang="en-US" sz="1600" dirty="0">
              <a:solidFill>
                <a:srgbClr val="333333"/>
              </a:solidFill>
              <a:latin typeface="Open Sans"/>
            </a:endParaRPr>
          </a:p>
        </p:txBody>
      </p:sp>
    </p:spTree>
    <p:extLst>
      <p:ext uri="{BB962C8B-B14F-4D97-AF65-F5344CB8AC3E}">
        <p14:creationId xmlns:p14="http://schemas.microsoft.com/office/powerpoint/2010/main" val="365244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4098" name="Picture 2" descr="http://www.tweaklibrary.com/wp-content/upload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23" y="481179"/>
            <a:ext cx="3285597" cy="40727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66260" y="1648403"/>
            <a:ext cx="4031782" cy="1754326"/>
          </a:xfrm>
          <a:prstGeom prst="rect">
            <a:avLst/>
          </a:prstGeom>
        </p:spPr>
        <p:txBody>
          <a:bodyPr wrap="square">
            <a:spAutoFit/>
          </a:bodyPr>
          <a:lstStyle/>
          <a:p>
            <a:pPr marL="285750" indent="-285750">
              <a:buFont typeface="Arial" panose="020B0604020202020204" pitchFamily="34" charset="0"/>
              <a:buChar char="•"/>
            </a:pPr>
            <a:r>
              <a:rPr lang="en-US" sz="1800" dirty="0">
                <a:latin typeface="+mn-lt"/>
              </a:rPr>
              <a:t>contains information about all the users who </a:t>
            </a:r>
            <a:r>
              <a:rPr lang="en-US" sz="1800" dirty="0" smtClean="0">
                <a:latin typeface="+mn-lt"/>
              </a:rPr>
              <a:t>has an account the computer</a:t>
            </a:r>
          </a:p>
          <a:p>
            <a:pPr marL="285750" indent="-285750">
              <a:buFont typeface="Arial" panose="020B0604020202020204" pitchFamily="34" charset="0"/>
              <a:buChar char="•"/>
            </a:pPr>
            <a:r>
              <a:rPr lang="en-US" sz="1800" dirty="0">
                <a:latin typeface="+mn-lt"/>
              </a:rPr>
              <a:t>define the default user configuration for new users on the local compute</a:t>
            </a:r>
          </a:p>
        </p:txBody>
      </p:sp>
    </p:spTree>
    <p:extLst>
      <p:ext uri="{BB962C8B-B14F-4D97-AF65-F5344CB8AC3E}">
        <p14:creationId xmlns:p14="http://schemas.microsoft.com/office/powerpoint/2010/main" val="322622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5122" name="Picture 2" descr="http://www.tweaklibrary.com/wp-content/uploads/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27" y="567573"/>
            <a:ext cx="3326703" cy="41728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26042" y="1241018"/>
            <a:ext cx="4572000" cy="2031325"/>
          </a:xfrm>
          <a:prstGeom prst="rect">
            <a:avLst/>
          </a:prstGeom>
        </p:spPr>
        <p:txBody>
          <a:bodyPr>
            <a:spAutoFit/>
          </a:bodyPr>
          <a:lstStyle/>
          <a:p>
            <a:pPr marL="285750" indent="-285750">
              <a:buFont typeface="Arial" panose="020B0604020202020204" pitchFamily="34" charset="0"/>
              <a:buChar char="•"/>
            </a:pPr>
            <a:r>
              <a:rPr lang="en-US" sz="1800" dirty="0" smtClean="0">
                <a:latin typeface="+mn-lt"/>
              </a:rPr>
              <a:t>Contains </a:t>
            </a:r>
            <a:r>
              <a:rPr lang="en-US" sz="1800" dirty="0">
                <a:latin typeface="+mn-lt"/>
              </a:rPr>
              <a:t>the current hardware profile settings which have the details about the current configuration of hardware attached to the computer. </a:t>
            </a:r>
            <a:endParaRPr lang="en-US" sz="1800" dirty="0" smtClean="0">
              <a:latin typeface="+mn-lt"/>
            </a:endParaRPr>
          </a:p>
          <a:p>
            <a:pPr marL="285750" indent="-285750">
              <a:buFont typeface="Arial" panose="020B0604020202020204" pitchFamily="34" charset="0"/>
              <a:buChar char="•"/>
            </a:pPr>
            <a:r>
              <a:rPr lang="en-US" sz="1800" dirty="0" smtClean="0">
                <a:latin typeface="+mn-lt"/>
              </a:rPr>
              <a:t>It </a:t>
            </a:r>
            <a:r>
              <a:rPr lang="en-US" sz="1800" dirty="0">
                <a:latin typeface="+mn-lt"/>
              </a:rPr>
              <a:t>is mainly empty and gets activated at boot time, during which it loads the ‘hardware profiles’ sub key of the HKLM.</a:t>
            </a:r>
          </a:p>
        </p:txBody>
      </p:sp>
    </p:spTree>
    <p:extLst>
      <p:ext uri="{BB962C8B-B14F-4D97-AF65-F5344CB8AC3E}">
        <p14:creationId xmlns:p14="http://schemas.microsoft.com/office/powerpoint/2010/main" val="350020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071348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1: Prevent Windows Update from automatically restarting your computer</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stretch>
            <a:fillRect/>
          </a:stretch>
        </p:blipFill>
        <p:spPr>
          <a:xfrm>
            <a:off x="497316" y="1082425"/>
            <a:ext cx="7816505" cy="3645397"/>
          </a:xfrm>
          <a:prstGeom prst="rect">
            <a:avLst/>
          </a:prstGeom>
        </p:spPr>
      </p:pic>
    </p:spTree>
    <p:extLst>
      <p:ext uri="{BB962C8B-B14F-4D97-AF65-F5344CB8AC3E}">
        <p14:creationId xmlns:p14="http://schemas.microsoft.com/office/powerpoint/2010/main" val="192022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23543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t>
            </a:r>
            <a:r>
              <a:rPr lang="en-US" dirty="0" smtClean="0"/>
              <a:t>2: </a:t>
            </a:r>
            <a:r>
              <a:rPr lang="en-US" dirty="0"/>
              <a:t>find the computer’s name</a:t>
            </a:r>
          </a:p>
        </p:txBody>
      </p:sp>
      <p:pic>
        <p:nvPicPr>
          <p:cNvPr id="6" name="Picture 5"/>
          <p:cNvPicPr>
            <a:picLocks noChangeAspect="1"/>
          </p:cNvPicPr>
          <p:nvPr/>
        </p:nvPicPr>
        <p:blipFill>
          <a:blip r:embed="rId2"/>
          <a:stretch>
            <a:fillRect/>
          </a:stretch>
        </p:blipFill>
        <p:spPr>
          <a:xfrm>
            <a:off x="343151" y="1505451"/>
            <a:ext cx="8505825" cy="2571750"/>
          </a:xfrm>
          <a:prstGeom prst="rect">
            <a:avLst/>
          </a:prstGeom>
        </p:spPr>
      </p:pic>
    </p:spTree>
    <p:extLst>
      <p:ext uri="{BB962C8B-B14F-4D97-AF65-F5344CB8AC3E}">
        <p14:creationId xmlns:p14="http://schemas.microsoft.com/office/powerpoint/2010/main" val="3302341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3: find the time at which the system was last shut 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rotWithShape="1">
          <a:blip r:embed="rId2"/>
          <a:srcRect l="-1721" t="-1337" r="3439" b="1337"/>
          <a:stretch/>
        </p:blipFill>
        <p:spPr>
          <a:xfrm>
            <a:off x="364969" y="1068641"/>
            <a:ext cx="8368985" cy="3654096"/>
          </a:xfrm>
          <a:prstGeom prst="rect">
            <a:avLst/>
          </a:prstGeom>
        </p:spPr>
      </p:pic>
    </p:spTree>
    <p:extLst>
      <p:ext uri="{BB962C8B-B14F-4D97-AF65-F5344CB8AC3E}">
        <p14:creationId xmlns:p14="http://schemas.microsoft.com/office/powerpoint/2010/main" val="248043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4: Current Version: provide information about the system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stretch>
            <a:fillRect/>
          </a:stretch>
        </p:blipFill>
        <p:spPr>
          <a:xfrm>
            <a:off x="747925" y="1172740"/>
            <a:ext cx="6902105" cy="3549997"/>
          </a:xfrm>
          <a:prstGeom prst="rect">
            <a:avLst/>
          </a:prstGeom>
        </p:spPr>
      </p:pic>
    </p:spTree>
    <p:extLst>
      <p:ext uri="{BB962C8B-B14F-4D97-AF65-F5344CB8AC3E}">
        <p14:creationId xmlns:p14="http://schemas.microsoft.com/office/powerpoint/2010/main" val="697196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5: </a:t>
            </a:r>
            <a:r>
              <a:rPr lang="en-US" dirty="0" err="1"/>
              <a:t>TimeZoneInformation</a:t>
            </a:r>
            <a:endParaRPr lang="en-US" dirty="0"/>
          </a:p>
        </p:txBody>
      </p:sp>
      <p:sp>
        <p:nvSpPr>
          <p:cNvPr id="3" name="Text Placeholder 2"/>
          <p:cNvSpPr>
            <a:spLocks noGrp="1"/>
          </p:cNvSpPr>
          <p:nvPr>
            <p:ph type="body" idx="1"/>
          </p:nvPr>
        </p:nvSpPr>
        <p:spPr>
          <a:xfrm>
            <a:off x="747925" y="1082425"/>
            <a:ext cx="7626054" cy="1717089"/>
          </a:xfrm>
        </p:spPr>
        <p:txBody>
          <a:bodyPr/>
          <a:lstStyle/>
          <a:p>
            <a:r>
              <a:rPr lang="en-US" sz="1800" dirty="0"/>
              <a:t>This information can be extremely important</a:t>
            </a:r>
          </a:p>
          <a:p>
            <a:pPr lvl="1"/>
            <a:r>
              <a:rPr lang="en-US" sz="1400" dirty="0"/>
              <a:t> for establishing a timeline of activity on the system. </a:t>
            </a:r>
          </a:p>
          <a:p>
            <a:r>
              <a:rPr lang="en-US" sz="1800" dirty="0" err="1"/>
              <a:t>ActiveTimeBias</a:t>
            </a:r>
            <a:endParaRPr lang="en-US" sz="1800" dirty="0"/>
          </a:p>
          <a:p>
            <a:pPr lvl="1"/>
            <a:r>
              <a:rPr lang="en-US" sz="1400" dirty="0"/>
              <a:t>is the current time difference from UTC in minutes, regardless of whether daylight saving is in effect or not.  It is this value that helps establish the current time zone settings</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a:blip r:embed="rId2"/>
          <a:stretch>
            <a:fillRect/>
          </a:stretch>
        </p:blipFill>
        <p:spPr>
          <a:xfrm>
            <a:off x="965014" y="2682507"/>
            <a:ext cx="6975828" cy="2237030"/>
          </a:xfrm>
          <a:prstGeom prst="rect">
            <a:avLst/>
          </a:prstGeom>
        </p:spPr>
      </p:pic>
    </p:spTree>
    <p:extLst>
      <p:ext uri="{BB962C8B-B14F-4D97-AF65-F5344CB8AC3E}">
        <p14:creationId xmlns:p14="http://schemas.microsoft.com/office/powerpoint/2010/main" val="534178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7: Wi-Fi Information: </a:t>
            </a:r>
            <a:r>
              <a:rPr lang="en-US" dirty="0" smtClean="0"/>
              <a:t>Gateway </a:t>
            </a:r>
            <a:r>
              <a:rPr lang="en-US" dirty="0"/>
              <a:t>Mac, last time connected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639319" y="1082425"/>
            <a:ext cx="7943414" cy="1541081"/>
          </a:xfrm>
          <a:prstGeom prst="rect">
            <a:avLst/>
          </a:prstGeom>
        </p:spPr>
      </p:pic>
      <p:pic>
        <p:nvPicPr>
          <p:cNvPr id="6" name="Picture 5"/>
          <p:cNvPicPr>
            <a:picLocks noChangeAspect="1"/>
          </p:cNvPicPr>
          <p:nvPr/>
        </p:nvPicPr>
        <p:blipFill>
          <a:blip r:embed="rId3"/>
          <a:stretch>
            <a:fillRect/>
          </a:stretch>
        </p:blipFill>
        <p:spPr>
          <a:xfrm>
            <a:off x="2297704" y="2623506"/>
            <a:ext cx="4410075" cy="2447925"/>
          </a:xfrm>
          <a:prstGeom prst="rect">
            <a:avLst/>
          </a:prstGeom>
        </p:spPr>
      </p:pic>
    </p:spTree>
    <p:extLst>
      <p:ext uri="{BB962C8B-B14F-4D97-AF65-F5344CB8AC3E}">
        <p14:creationId xmlns:p14="http://schemas.microsoft.com/office/powerpoint/2010/main" val="3483474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662669" y="1907951"/>
            <a:ext cx="2130229" cy="1646773"/>
          </a:xfrm>
          <a:prstGeom prst="rect">
            <a:avLst/>
          </a:prstGeom>
        </p:spPr>
      </p:pic>
      <p:pic>
        <p:nvPicPr>
          <p:cNvPr id="6" name="Picture 5"/>
          <p:cNvPicPr>
            <a:picLocks noChangeAspect="1"/>
          </p:cNvPicPr>
          <p:nvPr/>
        </p:nvPicPr>
        <p:blipFill>
          <a:blip r:embed="rId3"/>
          <a:stretch>
            <a:fillRect/>
          </a:stretch>
        </p:blipFill>
        <p:spPr>
          <a:xfrm>
            <a:off x="2818598" y="1939947"/>
            <a:ext cx="1576357" cy="1613361"/>
          </a:xfrm>
          <a:prstGeom prst="rect">
            <a:avLst/>
          </a:prstGeom>
        </p:spPr>
      </p:pic>
      <p:pic>
        <p:nvPicPr>
          <p:cNvPr id="7" name="Picture 6"/>
          <p:cNvPicPr>
            <a:picLocks noChangeAspect="1"/>
          </p:cNvPicPr>
          <p:nvPr/>
        </p:nvPicPr>
        <p:blipFill>
          <a:blip r:embed="rId4"/>
          <a:stretch>
            <a:fillRect/>
          </a:stretch>
        </p:blipFill>
        <p:spPr>
          <a:xfrm>
            <a:off x="4297650" y="1953361"/>
            <a:ext cx="1892858" cy="1595633"/>
          </a:xfrm>
          <a:prstGeom prst="rect">
            <a:avLst/>
          </a:prstGeom>
        </p:spPr>
      </p:pic>
      <p:pic>
        <p:nvPicPr>
          <p:cNvPr id="8" name="Picture 7"/>
          <p:cNvPicPr>
            <a:picLocks noChangeAspect="1"/>
          </p:cNvPicPr>
          <p:nvPr/>
        </p:nvPicPr>
        <p:blipFill>
          <a:blip r:embed="rId5"/>
          <a:stretch>
            <a:fillRect/>
          </a:stretch>
        </p:blipFill>
        <p:spPr>
          <a:xfrm>
            <a:off x="134353" y="369216"/>
            <a:ext cx="8521203" cy="1418929"/>
          </a:xfrm>
          <a:prstGeom prst="rect">
            <a:avLst/>
          </a:prstGeom>
        </p:spPr>
      </p:pic>
      <p:pic>
        <p:nvPicPr>
          <p:cNvPr id="9" name="Picture 8"/>
          <p:cNvPicPr>
            <a:picLocks noChangeAspect="1"/>
          </p:cNvPicPr>
          <p:nvPr/>
        </p:nvPicPr>
        <p:blipFill>
          <a:blip r:embed="rId6"/>
          <a:stretch>
            <a:fillRect/>
          </a:stretch>
        </p:blipFill>
        <p:spPr>
          <a:xfrm>
            <a:off x="6214636" y="1950814"/>
            <a:ext cx="2101735" cy="1598502"/>
          </a:xfrm>
          <a:prstGeom prst="rect">
            <a:avLst/>
          </a:prstGeom>
        </p:spPr>
      </p:pic>
      <p:pic>
        <p:nvPicPr>
          <p:cNvPr id="10" name="Picture 9"/>
          <p:cNvPicPr>
            <a:picLocks noChangeAspect="1"/>
          </p:cNvPicPr>
          <p:nvPr/>
        </p:nvPicPr>
        <p:blipFill>
          <a:blip r:embed="rId7"/>
          <a:stretch>
            <a:fillRect/>
          </a:stretch>
        </p:blipFill>
        <p:spPr>
          <a:xfrm>
            <a:off x="4234920" y="4261512"/>
            <a:ext cx="1222860" cy="471981"/>
          </a:xfrm>
          <a:prstGeom prst="rect">
            <a:avLst/>
          </a:prstGeom>
        </p:spPr>
      </p:pic>
    </p:spTree>
    <p:extLst>
      <p:ext uri="{BB962C8B-B14F-4D97-AF65-F5344CB8AC3E}">
        <p14:creationId xmlns:p14="http://schemas.microsoft.com/office/powerpoint/2010/main" val="221018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smtClean="0"/>
              <a:t>8: </a:t>
            </a:r>
            <a:r>
              <a:rPr lang="en-US" dirty="0"/>
              <a:t>Which USB is attached to PC?</a:t>
            </a:r>
          </a:p>
        </p:txBody>
      </p:sp>
      <p:sp>
        <p:nvSpPr>
          <p:cNvPr id="4" name="Text Placeholder 3"/>
          <p:cNvSpPr>
            <a:spLocks noGrp="1"/>
          </p:cNvSpPr>
          <p:nvPr>
            <p:ph type="body" idx="1"/>
          </p:nvPr>
        </p:nvSpPr>
        <p:spPr>
          <a:xfrm>
            <a:off x="694584" y="1180917"/>
            <a:ext cx="7946495" cy="3610800"/>
          </a:xfrm>
        </p:spPr>
        <p:txBody>
          <a:bodyPr/>
          <a:lstStyle/>
          <a:p>
            <a:r>
              <a:rPr lang="en-US" sz="2000" dirty="0"/>
              <a:t>When a USB removable storage device is connected to a Windows system</a:t>
            </a:r>
          </a:p>
          <a:p>
            <a:pPr lvl="1"/>
            <a:r>
              <a:rPr lang="en-US" sz="1600" dirty="0"/>
              <a:t>footprints or artifacts are left in the Registry. </a:t>
            </a:r>
          </a:p>
          <a:p>
            <a:r>
              <a:rPr lang="en-US" sz="2000" dirty="0"/>
              <a:t>When the device is plugged in, the Plug and Play (PnP) Manager </a:t>
            </a:r>
          </a:p>
          <a:p>
            <a:pPr lvl="1"/>
            <a:r>
              <a:rPr lang="en-US" sz="1600" dirty="0"/>
              <a:t>receives the event and queries the device descriptor in the firmware for information about the device, </a:t>
            </a:r>
          </a:p>
          <a:p>
            <a:pPr lvl="2"/>
            <a:r>
              <a:rPr lang="en-US" sz="1600" dirty="0"/>
              <a:t>such as the manufacturer. </a:t>
            </a:r>
          </a:p>
          <a:p>
            <a:pPr lvl="1"/>
            <a:r>
              <a:rPr lang="en-US" sz="1600" dirty="0"/>
              <a:t>then uses this information to locate the appropriate driver for the device (based on the contents of .</a:t>
            </a:r>
            <a:r>
              <a:rPr lang="en-US" sz="1600" dirty="0" err="1"/>
              <a:t>inf</a:t>
            </a:r>
            <a:r>
              <a:rPr lang="en-US" sz="1600" dirty="0"/>
              <a:t> files) and, if necessary, loads that driver.</a:t>
            </a:r>
          </a:p>
          <a:p>
            <a:r>
              <a:rPr lang="en-US" sz="2000" dirty="0"/>
              <a:t>Once the device has been identified</a:t>
            </a:r>
          </a:p>
          <a:p>
            <a:pPr lvl="1"/>
            <a:r>
              <a:rPr lang="en-US" sz="1600" dirty="0"/>
              <a:t>a Registry key will be created </a:t>
            </a:r>
          </a:p>
          <a:p>
            <a:pPr lvl="1"/>
            <a:r>
              <a:rPr lang="en-US" sz="1600" dirty="0" err="1">
                <a:solidFill>
                  <a:srgbClr val="FF0000"/>
                </a:solidFill>
              </a:rPr>
              <a:t>Disk&amp;Ven</a:t>
            </a:r>
            <a:r>
              <a:rPr lang="en-US" sz="1600" dirty="0">
                <a:solidFill>
                  <a:srgbClr val="FF0000"/>
                </a:solidFill>
              </a:rPr>
              <a:t>_###&amp;Prod_###&amp;Rev_###</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212998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My USB Information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pic>
        <p:nvPicPr>
          <p:cNvPr id="5" name="Picture 4"/>
          <p:cNvPicPr>
            <a:picLocks noChangeAspect="1"/>
          </p:cNvPicPr>
          <p:nvPr/>
        </p:nvPicPr>
        <p:blipFill>
          <a:blip r:embed="rId2"/>
          <a:stretch>
            <a:fillRect/>
          </a:stretch>
        </p:blipFill>
        <p:spPr>
          <a:xfrm>
            <a:off x="1140242" y="1298045"/>
            <a:ext cx="5748083" cy="3424692"/>
          </a:xfrm>
          <a:prstGeom prst="rect">
            <a:avLst/>
          </a:prstGeom>
        </p:spPr>
      </p:pic>
    </p:spTree>
    <p:extLst>
      <p:ext uri="{BB962C8B-B14F-4D97-AF65-F5344CB8AC3E}">
        <p14:creationId xmlns:p14="http://schemas.microsoft.com/office/powerpoint/2010/main" val="3085407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My USB Information in Registry</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3" name="Picture 2"/>
          <p:cNvPicPr>
            <a:picLocks noChangeAspect="1"/>
          </p:cNvPicPr>
          <p:nvPr/>
        </p:nvPicPr>
        <p:blipFill>
          <a:blip r:embed="rId2"/>
          <a:stretch>
            <a:fillRect/>
          </a:stretch>
        </p:blipFill>
        <p:spPr>
          <a:xfrm>
            <a:off x="226866" y="1473123"/>
            <a:ext cx="8829893" cy="2249299"/>
          </a:xfrm>
          <a:prstGeom prst="rect">
            <a:avLst/>
          </a:prstGeom>
        </p:spPr>
      </p:pic>
    </p:spTree>
    <p:extLst>
      <p:ext uri="{BB962C8B-B14F-4D97-AF65-F5344CB8AC3E}">
        <p14:creationId xmlns:p14="http://schemas.microsoft.com/office/powerpoint/2010/main" val="255417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8: Find Last time the disk was connected to PC</a:t>
            </a:r>
          </a:p>
        </p:txBody>
      </p:sp>
      <p:sp>
        <p:nvSpPr>
          <p:cNvPr id="3" name="Text Placeholder 2"/>
          <p:cNvSpPr>
            <a:spLocks noGrp="1"/>
          </p:cNvSpPr>
          <p:nvPr>
            <p:ph type="body" idx="1"/>
          </p:nvPr>
        </p:nvSpPr>
        <p:spPr>
          <a:xfrm>
            <a:off x="747925" y="3365300"/>
            <a:ext cx="6140400" cy="1548337"/>
          </a:xfrm>
        </p:spPr>
        <p:txBody>
          <a:bodyPr/>
          <a:lstStyle/>
          <a:p>
            <a:r>
              <a:rPr lang="en-US" dirty="0">
                <a:solidFill>
                  <a:srgbClr val="FF0000"/>
                </a:solidFill>
              </a:rPr>
              <a:t>How to decode the </a:t>
            </a:r>
            <a:r>
              <a:rPr lang="en-US" dirty="0" err="1">
                <a:solidFill>
                  <a:srgbClr val="FF0000"/>
                </a:solidFill>
              </a:rPr>
              <a:t>LastPresentDate</a:t>
            </a:r>
            <a:r>
              <a:rPr lang="en-US" dirty="0">
                <a:solidFill>
                  <a:srgbClr val="FF0000"/>
                </a:solidFill>
              </a:rPr>
              <a:t>?</a:t>
            </a:r>
          </a:p>
          <a:p>
            <a:pPr lvl="1"/>
            <a:r>
              <a:rPr lang="en-US" dirty="0" err="1">
                <a:solidFill>
                  <a:srgbClr val="FF0000"/>
                </a:solidFill>
              </a:rPr>
              <a:t>Af</a:t>
            </a:r>
            <a:r>
              <a:rPr lang="en-US" dirty="0">
                <a:solidFill>
                  <a:srgbClr val="FF0000"/>
                </a:solidFill>
              </a:rPr>
              <a:t> c3 77 15 12  b3 d3 01</a:t>
            </a:r>
          </a:p>
          <a:p>
            <a:r>
              <a:rPr lang="en-US" sz="1800" dirty="0"/>
              <a:t>https://stackoverflow.com/questions/43818026/how-decode-windows-64bit-hex-value-little-endian-time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2"/>
          <a:stretch>
            <a:fillRect/>
          </a:stretch>
        </p:blipFill>
        <p:spPr>
          <a:xfrm>
            <a:off x="288036" y="1194858"/>
            <a:ext cx="8651900" cy="2058009"/>
          </a:xfrm>
          <a:prstGeom prst="rect">
            <a:avLst/>
          </a:prstGeom>
        </p:spPr>
      </p:pic>
    </p:spTree>
    <p:extLst>
      <p:ext uri="{BB962C8B-B14F-4D97-AF65-F5344CB8AC3E}">
        <p14:creationId xmlns:p14="http://schemas.microsoft.com/office/powerpoint/2010/main" val="9948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omputer screen"/>
          <p:cNvPicPr>
            <a:picLocks noChangeAspect="1" noChangeArrowheads="1"/>
          </p:cNvPicPr>
          <p:nvPr/>
        </p:nvPicPr>
        <p:blipFill rotWithShape="1">
          <a:blip r:embed="rId2">
            <a:extLst>
              <a:ext uri="{28A0092B-C50C-407E-A947-70E740481C1C}">
                <a14:useLocalDpi xmlns:a14="http://schemas.microsoft.com/office/drawing/2010/main" val="0"/>
              </a:ext>
            </a:extLst>
          </a:blip>
          <a:srcRect l="15619" t="10780" r="15954" b="9029"/>
          <a:stretch/>
        </p:blipFill>
        <p:spPr bwMode="auto">
          <a:xfrm>
            <a:off x="6695934" y="-45259"/>
            <a:ext cx="2316590" cy="181525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Why need it?</a:t>
            </a:r>
          </a:p>
        </p:txBody>
      </p:sp>
      <p:sp>
        <p:nvSpPr>
          <p:cNvPr id="5" name="Text Placeholder 4"/>
          <p:cNvSpPr>
            <a:spLocks noGrp="1"/>
          </p:cNvSpPr>
          <p:nvPr>
            <p:ph type="body" idx="1"/>
          </p:nvPr>
        </p:nvSpPr>
        <p:spPr>
          <a:xfrm>
            <a:off x="747925" y="1302837"/>
            <a:ext cx="6140400" cy="1327008"/>
          </a:xfrm>
        </p:spPr>
        <p:txBody>
          <a:bodyPr/>
          <a:lstStyle/>
          <a:p>
            <a:r>
              <a:rPr lang="en-US" dirty="0"/>
              <a:t>Prior to the Windows Registry, .</a:t>
            </a:r>
            <a:r>
              <a:rPr lang="en-US" dirty="0">
                <a:hlinkClick r:id="rId3" tooltip="INI file"/>
              </a:rPr>
              <a:t>INI files</a:t>
            </a:r>
            <a:r>
              <a:rPr lang="en-US" dirty="0"/>
              <a:t> </a:t>
            </a:r>
          </a:p>
          <a:p>
            <a:pPr lvl="1"/>
            <a:r>
              <a:rPr lang="en-US" dirty="0"/>
              <a:t>stored each program's settings as a text file, </a:t>
            </a:r>
          </a:p>
          <a:p>
            <a:pPr lvl="1"/>
            <a:r>
              <a:rPr lang="en-US" dirty="0"/>
              <a:t>often located in a shared location </a:t>
            </a:r>
          </a:p>
          <a:p>
            <a:endParaRPr lang="en-US" dirty="0"/>
          </a:p>
        </p:txBody>
      </p:sp>
      <p:pic>
        <p:nvPicPr>
          <p:cNvPr id="6" name="Picture 5"/>
          <p:cNvPicPr>
            <a:picLocks noChangeAspect="1"/>
          </p:cNvPicPr>
          <p:nvPr/>
        </p:nvPicPr>
        <p:blipFill>
          <a:blip r:embed="rId4"/>
          <a:stretch>
            <a:fillRect/>
          </a:stretch>
        </p:blipFill>
        <p:spPr>
          <a:xfrm>
            <a:off x="967079" y="2561666"/>
            <a:ext cx="5327923" cy="2481310"/>
          </a:xfrm>
          <a:prstGeom prst="rect">
            <a:avLst/>
          </a:prstGeom>
        </p:spPr>
      </p:pic>
      <p:sp>
        <p:nvSpPr>
          <p:cNvPr id="7" name="Can 6"/>
          <p:cNvSpPr/>
          <p:nvPr/>
        </p:nvSpPr>
        <p:spPr>
          <a:xfrm>
            <a:off x="7257886" y="2629844"/>
            <a:ext cx="1192694" cy="13858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John</a:t>
            </a:r>
          </a:p>
        </p:txBody>
      </p:sp>
      <p:sp>
        <p:nvSpPr>
          <p:cNvPr id="8" name="TextBox 7"/>
          <p:cNvSpPr txBox="1"/>
          <p:nvPr/>
        </p:nvSpPr>
        <p:spPr>
          <a:xfrm>
            <a:off x="7313858" y="1787000"/>
            <a:ext cx="1080745"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 setting</a:t>
            </a:r>
            <a:endParaRPr lang="en-US" dirty="0"/>
          </a:p>
        </p:txBody>
      </p:sp>
      <p:cxnSp>
        <p:nvCxnSpPr>
          <p:cNvPr id="10" name="Straight Arrow Connector 9"/>
          <p:cNvCxnSpPr>
            <a:stCxn id="8" idx="2"/>
            <a:endCxn id="7" idx="1"/>
          </p:cNvCxnSpPr>
          <p:nvPr/>
        </p:nvCxnSpPr>
        <p:spPr>
          <a:xfrm>
            <a:off x="7854231" y="2094777"/>
            <a:ext cx="2" cy="535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100060" y="1502338"/>
            <a:ext cx="342900" cy="59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p:cNvCxnSpPr>
          <p:nvPr/>
        </p:nvCxnSpPr>
        <p:spPr>
          <a:xfrm flipH="1">
            <a:off x="6302622" y="3322792"/>
            <a:ext cx="955264" cy="320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6986858" y="442829"/>
            <a:ext cx="1734743" cy="687075"/>
          </a:xfrm>
          <a:prstGeom prst="rect">
            <a:avLst/>
          </a:prstGeom>
        </p:spPr>
      </p:pic>
      <p:cxnSp>
        <p:nvCxnSpPr>
          <p:cNvPr id="23" name="Straight Arrow Connector 22"/>
          <p:cNvCxnSpPr>
            <a:stCxn id="21" idx="2"/>
            <a:endCxn id="8" idx="0"/>
          </p:cNvCxnSpPr>
          <p:nvPr/>
        </p:nvCxnSpPr>
        <p:spPr>
          <a:xfrm>
            <a:off x="7854230" y="1129904"/>
            <a:ext cx="1" cy="65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76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Decode Window 64 bits hex to date</a:t>
            </a:r>
          </a:p>
        </p:txBody>
      </p:sp>
      <p:sp>
        <p:nvSpPr>
          <p:cNvPr id="3" name="Text Placeholder 2"/>
          <p:cNvSpPr>
            <a:spLocks noGrp="1"/>
          </p:cNvSpPr>
          <p:nvPr>
            <p:ph type="body" idx="1"/>
          </p:nvPr>
        </p:nvSpPr>
        <p:spPr/>
        <p:txBody>
          <a:bodyPr/>
          <a:lstStyle/>
          <a:p>
            <a:r>
              <a:rPr lang="en-US" dirty="0"/>
              <a:t>In </a:t>
            </a:r>
            <a:r>
              <a:rPr lang="en-US" dirty="0" err="1"/>
              <a:t>unix</a:t>
            </a:r>
            <a:r>
              <a:rPr lang="en-US" dirty="0"/>
              <a:t> systems date/time is often (but not always) recorded as a 32-bit integer indicating seconds past since Epoch (00:00:00, Jan 1, 1970). </a:t>
            </a:r>
          </a:p>
          <a:p>
            <a:r>
              <a:rPr lang="en-US" dirty="0"/>
              <a:t>Windows 64-bit Little Endian format, it means "x100 nanoseconds past since 00:00:00.000,000,0 Jan 1, 1601".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30</a:t>
            </a:fld>
            <a:endParaRPr lang="en"/>
          </a:p>
        </p:txBody>
      </p:sp>
      <p:pic>
        <p:nvPicPr>
          <p:cNvPr id="5" name="Picture 4"/>
          <p:cNvPicPr>
            <a:picLocks noChangeAspect="1"/>
          </p:cNvPicPr>
          <p:nvPr/>
        </p:nvPicPr>
        <p:blipFill>
          <a:blip r:embed="rId2"/>
          <a:stretch>
            <a:fillRect/>
          </a:stretch>
        </p:blipFill>
        <p:spPr>
          <a:xfrm>
            <a:off x="6201496" y="3255841"/>
            <a:ext cx="2426864" cy="1369001"/>
          </a:xfrm>
          <a:prstGeom prst="rect">
            <a:avLst/>
          </a:prstGeom>
        </p:spPr>
      </p:pic>
    </p:spTree>
    <p:extLst>
      <p:ext uri="{BB962C8B-B14F-4D97-AF65-F5344CB8AC3E}">
        <p14:creationId xmlns:p14="http://schemas.microsoft.com/office/powerpoint/2010/main" val="796525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Registry Files Location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8851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graphicFrame>
        <p:nvGraphicFramePr>
          <p:cNvPr id="7" name="Table 6"/>
          <p:cNvGraphicFramePr>
            <a:graphicFrameLocks noGrp="1"/>
          </p:cNvGraphicFramePr>
          <p:nvPr>
            <p:extLst>
              <p:ext uri="{D42A27DB-BD31-4B8C-83A1-F6EECF244321}">
                <p14:modId xmlns:p14="http://schemas.microsoft.com/office/powerpoint/2010/main" val="1571561953"/>
              </p:ext>
            </p:extLst>
          </p:nvPr>
        </p:nvGraphicFramePr>
        <p:xfrm>
          <a:off x="681990" y="825474"/>
          <a:ext cx="7886700" cy="3566160"/>
        </p:xfrm>
        <a:graphic>
          <a:graphicData uri="http://schemas.openxmlformats.org/drawingml/2006/table">
            <a:tbl>
              <a:tblPr/>
              <a:tblGrid>
                <a:gridCol w="2701290">
                  <a:extLst>
                    <a:ext uri="{9D8B030D-6E8A-4147-A177-3AD203B41FA5}">
                      <a16:colId xmlns:a16="http://schemas.microsoft.com/office/drawing/2014/main" xmlns="" val="20000"/>
                    </a:ext>
                  </a:extLst>
                </a:gridCol>
                <a:gridCol w="1699260">
                  <a:extLst>
                    <a:ext uri="{9D8B030D-6E8A-4147-A177-3AD203B41FA5}">
                      <a16:colId xmlns:a16="http://schemas.microsoft.com/office/drawing/2014/main" xmlns="" val="20001"/>
                    </a:ext>
                  </a:extLst>
                </a:gridCol>
                <a:gridCol w="3486150">
                  <a:extLst>
                    <a:ext uri="{9D8B030D-6E8A-4147-A177-3AD203B41FA5}">
                      <a16:colId xmlns:a16="http://schemas.microsoft.com/office/drawing/2014/main" xmlns="" val="3220638361"/>
                    </a:ext>
                  </a:extLst>
                </a:gridCol>
              </a:tblGrid>
              <a:tr h="0">
                <a:tc>
                  <a:txBody>
                    <a:bodyPr/>
                    <a:lstStyle/>
                    <a:p>
                      <a:pPr algn="l"/>
                      <a:r>
                        <a:rPr lang="en-US" sz="1800" b="0" i="0" u="none" strike="noStrike" cap="none" dirty="0" smtClean="0">
                          <a:solidFill>
                            <a:srgbClr val="3C78D8"/>
                          </a:solidFill>
                          <a:latin typeface="Sniglet"/>
                          <a:ea typeface="Sniglet"/>
                          <a:cs typeface="Sniglet"/>
                          <a:sym typeface="Sniglet"/>
                        </a:rPr>
                        <a:t>Root Keys</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a:solidFill>
                            <a:srgbClr val="3C78D8"/>
                          </a:solidFill>
                          <a:latin typeface="Sniglet"/>
                          <a:ea typeface="Sniglet"/>
                          <a:cs typeface="Sniglet"/>
                          <a:sym typeface="Sniglet"/>
                        </a:rPr>
                        <a:t>Supporting files</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smtClean="0">
                          <a:solidFill>
                            <a:srgbClr val="3C78D8"/>
                          </a:solidFill>
                          <a:latin typeface="Sniglet"/>
                          <a:ea typeface="Sniglet"/>
                          <a:cs typeface="Sniglet"/>
                          <a:sym typeface="Sniglet"/>
                        </a:rPr>
                        <a:t>Path</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HKEY_CURRENT_CONFIG</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Ntuser.dat</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"Documents and Settings\User”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HKEY_LOCAL_MACHINE\SAM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Sam.File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\Sam </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Security.File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Software.File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HKEY_USERS\.DEFAULT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Default.File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
        <p:nvSpPr>
          <p:cNvPr id="2" name="Rectangle 1"/>
          <p:cNvSpPr/>
          <p:nvPr/>
        </p:nvSpPr>
        <p:spPr>
          <a:xfrm>
            <a:off x="2033393" y="4545522"/>
            <a:ext cx="2853410" cy="307777"/>
          </a:xfrm>
          <a:prstGeom prst="rect">
            <a:avLst/>
          </a:prstGeom>
        </p:spPr>
        <p:txBody>
          <a:bodyPr wrap="none">
            <a:spAutoFit/>
          </a:bodyPr>
          <a:lstStyle/>
          <a:p>
            <a:r>
              <a:rPr lang="en-US" kern="1200" dirty="0" smtClean="0"/>
              <a:t>SAM: Security </a:t>
            </a:r>
            <a:r>
              <a:rPr lang="en-US" kern="1200" dirty="0"/>
              <a:t>Accounts Manager</a:t>
            </a:r>
            <a:endParaRPr lang="en-US" dirty="0"/>
          </a:p>
        </p:txBody>
      </p:sp>
    </p:spTree>
    <p:extLst>
      <p:ext uri="{BB962C8B-B14F-4D97-AF65-F5344CB8AC3E}">
        <p14:creationId xmlns:p14="http://schemas.microsoft.com/office/powerpoint/2010/main" val="107173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Required files for the lab</a:t>
            </a: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3" name="Picture 2"/>
          <p:cNvPicPr>
            <a:picLocks noChangeAspect="1"/>
          </p:cNvPicPr>
          <p:nvPr/>
        </p:nvPicPr>
        <p:blipFill>
          <a:blip r:embed="rId2"/>
          <a:stretch>
            <a:fillRect/>
          </a:stretch>
        </p:blipFill>
        <p:spPr>
          <a:xfrm>
            <a:off x="1281558" y="1159639"/>
            <a:ext cx="5666423" cy="3632700"/>
          </a:xfrm>
          <a:prstGeom prst="rect">
            <a:avLst/>
          </a:prstGeom>
        </p:spPr>
      </p:pic>
    </p:spTree>
    <p:extLst>
      <p:ext uri="{BB962C8B-B14F-4D97-AF65-F5344CB8AC3E}">
        <p14:creationId xmlns:p14="http://schemas.microsoft.com/office/powerpoint/2010/main" val="981014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4211" y="1443783"/>
            <a:ext cx="2309981" cy="1892433"/>
          </a:xfrm>
          <a:prstGeom prst="rect">
            <a:avLst/>
          </a:prstGeom>
        </p:spPr>
      </p:pic>
      <p:pic>
        <p:nvPicPr>
          <p:cNvPr id="5" name="Picture 4"/>
          <p:cNvPicPr>
            <a:picLocks noChangeAspect="1"/>
          </p:cNvPicPr>
          <p:nvPr/>
        </p:nvPicPr>
        <p:blipFill>
          <a:blip r:embed="rId3"/>
          <a:stretch>
            <a:fillRect/>
          </a:stretch>
        </p:blipFill>
        <p:spPr>
          <a:xfrm>
            <a:off x="2927766" y="1405307"/>
            <a:ext cx="5708548" cy="1969383"/>
          </a:xfrm>
          <a:prstGeom prst="rect">
            <a:avLst/>
          </a:prstGeom>
        </p:spPr>
      </p:pic>
    </p:spTree>
    <p:extLst>
      <p:ext uri="{BB962C8B-B14F-4D97-AF65-F5344CB8AC3E}">
        <p14:creationId xmlns:p14="http://schemas.microsoft.com/office/powerpoint/2010/main" val="2559634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0480" y="300182"/>
            <a:ext cx="2744772" cy="2692080"/>
          </a:xfrm>
          <a:prstGeom prst="rect">
            <a:avLst/>
          </a:prstGeom>
        </p:spPr>
      </p:pic>
      <p:pic>
        <p:nvPicPr>
          <p:cNvPr id="7" name="Picture 6"/>
          <p:cNvPicPr>
            <a:picLocks noChangeAspect="1"/>
          </p:cNvPicPr>
          <p:nvPr/>
        </p:nvPicPr>
        <p:blipFill>
          <a:blip r:embed="rId3"/>
          <a:stretch>
            <a:fillRect/>
          </a:stretch>
        </p:blipFill>
        <p:spPr>
          <a:xfrm>
            <a:off x="3326494" y="576456"/>
            <a:ext cx="5354268" cy="2006645"/>
          </a:xfrm>
          <a:prstGeom prst="rect">
            <a:avLst/>
          </a:prstGeom>
        </p:spPr>
      </p:pic>
      <p:pic>
        <p:nvPicPr>
          <p:cNvPr id="2" name="Picture 1"/>
          <p:cNvPicPr>
            <a:picLocks noChangeAspect="1"/>
          </p:cNvPicPr>
          <p:nvPr/>
        </p:nvPicPr>
        <p:blipFill>
          <a:blip r:embed="rId4"/>
          <a:stretch>
            <a:fillRect/>
          </a:stretch>
        </p:blipFill>
        <p:spPr>
          <a:xfrm>
            <a:off x="3371440" y="3140864"/>
            <a:ext cx="5309322" cy="1051906"/>
          </a:xfrm>
          <a:prstGeom prst="rect">
            <a:avLst/>
          </a:prstGeom>
        </p:spPr>
      </p:pic>
    </p:spTree>
    <p:extLst>
      <p:ext uri="{BB962C8B-B14F-4D97-AF65-F5344CB8AC3E}">
        <p14:creationId xmlns:p14="http://schemas.microsoft.com/office/powerpoint/2010/main" val="4091359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4" name="Picture 3"/>
          <p:cNvPicPr>
            <a:picLocks noChangeAspect="1"/>
          </p:cNvPicPr>
          <p:nvPr/>
        </p:nvPicPr>
        <p:blipFill>
          <a:blip r:embed="rId2"/>
          <a:stretch>
            <a:fillRect/>
          </a:stretch>
        </p:blipFill>
        <p:spPr>
          <a:xfrm>
            <a:off x="7705984" y="74109"/>
            <a:ext cx="1438016" cy="1406342"/>
          </a:xfrm>
          <a:prstGeom prst="rect">
            <a:avLst/>
          </a:prstGeom>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56" y="0"/>
            <a:ext cx="1470951" cy="15648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88029" y="1689831"/>
            <a:ext cx="5721917" cy="1384995"/>
          </a:xfrm>
          <a:prstGeom prst="rect">
            <a:avLst/>
          </a:prstGeom>
        </p:spPr>
        <p:txBody>
          <a:bodyPr wrap="square">
            <a:spAutoFit/>
          </a:bodyPr>
          <a:lstStyle/>
          <a:p>
            <a:r>
              <a:rPr lang="en-US" dirty="0" smtClean="0">
                <a:solidFill>
                  <a:srgbClr val="222222"/>
                </a:solidFill>
                <a:latin typeface="Raleway"/>
              </a:rPr>
              <a:t>If you can’t find files you are looking for, it is very possible your PC doesn’t show hidden files.</a:t>
            </a:r>
          </a:p>
          <a:p>
            <a:endParaRPr lang="en-US" dirty="0">
              <a:solidFill>
                <a:srgbClr val="222222"/>
              </a:solidFill>
              <a:latin typeface="Raleway"/>
            </a:endParaRPr>
          </a:p>
          <a:p>
            <a:r>
              <a:rPr lang="en-US" dirty="0" smtClean="0">
                <a:solidFill>
                  <a:srgbClr val="222222"/>
                </a:solidFill>
                <a:latin typeface="Raleway"/>
              </a:rPr>
              <a:t>Please read the instructions:</a:t>
            </a:r>
          </a:p>
          <a:p>
            <a:pPr marL="285750" indent="-285750">
              <a:buFont typeface="Arial" panose="020B0604020202020204" pitchFamily="34" charset="0"/>
              <a:buChar char="•"/>
            </a:pPr>
            <a:r>
              <a:rPr lang="en-US" dirty="0" smtClean="0">
                <a:solidFill>
                  <a:srgbClr val="222222"/>
                </a:solidFill>
                <a:latin typeface="Raleway"/>
              </a:rPr>
              <a:t>How </a:t>
            </a:r>
            <a:r>
              <a:rPr lang="en-US" dirty="0">
                <a:solidFill>
                  <a:srgbClr val="222222"/>
                </a:solidFill>
                <a:latin typeface="Raleway"/>
              </a:rPr>
              <a:t>to Show Hidden Files in Windows </a:t>
            </a:r>
            <a:r>
              <a:rPr lang="en-US" dirty="0" smtClean="0">
                <a:solidFill>
                  <a:srgbClr val="222222"/>
                </a:solidFill>
                <a:latin typeface="Raleway"/>
              </a:rPr>
              <a:t>10</a:t>
            </a:r>
          </a:p>
          <a:p>
            <a:pPr marL="285750" indent="-285750">
              <a:buFont typeface="Arial" panose="020B0604020202020204" pitchFamily="34" charset="0"/>
              <a:buChar char="•"/>
            </a:pPr>
            <a:r>
              <a:rPr lang="en-US" dirty="0">
                <a:solidFill>
                  <a:srgbClr val="222222"/>
                </a:solidFill>
                <a:latin typeface="Raleway"/>
              </a:rPr>
              <a:t>https://www.technipages.com/show-hidden-files-windows</a:t>
            </a:r>
          </a:p>
        </p:txBody>
      </p:sp>
    </p:spTree>
    <p:extLst>
      <p:ext uri="{BB962C8B-B14F-4D97-AF65-F5344CB8AC3E}">
        <p14:creationId xmlns:p14="http://schemas.microsoft.com/office/powerpoint/2010/main" val="361470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stretch>
            <a:fillRect/>
          </a:stretch>
        </p:blipFill>
        <p:spPr>
          <a:xfrm>
            <a:off x="4224337" y="3442423"/>
            <a:ext cx="4487863" cy="1410876"/>
          </a:xfrm>
          <a:prstGeom prst="rect">
            <a:avLst/>
          </a:prstGeom>
        </p:spPr>
      </p:pic>
      <p:sp>
        <p:nvSpPr>
          <p:cNvPr id="5" name="TextBox 4"/>
          <p:cNvSpPr txBox="1"/>
          <p:nvPr/>
        </p:nvSpPr>
        <p:spPr>
          <a:xfrm>
            <a:off x="5164944" y="901700"/>
            <a:ext cx="3871573" cy="523220"/>
          </a:xfrm>
          <a:prstGeom prst="rect">
            <a:avLst/>
          </a:prstGeom>
          <a:noFill/>
        </p:spPr>
        <p:txBody>
          <a:bodyPr wrap="none" rtlCol="0">
            <a:spAutoFit/>
          </a:bodyPr>
          <a:lstStyle/>
          <a:p>
            <a:pPr marL="342900" indent="-342900">
              <a:buFont typeface="+mj-lt"/>
              <a:buAutoNum type="arabicPeriod"/>
            </a:pPr>
            <a:r>
              <a:rPr lang="en-US" dirty="0" smtClean="0"/>
              <a:t>Create a folder </a:t>
            </a:r>
            <a:r>
              <a:rPr lang="en-US" dirty="0"/>
              <a:t>“</a:t>
            </a:r>
            <a:r>
              <a:rPr lang="en-US" dirty="0" smtClean="0"/>
              <a:t>registry” on your Desktop </a:t>
            </a:r>
          </a:p>
          <a:p>
            <a:pPr marL="342900" indent="-342900">
              <a:buFont typeface="+mj-lt"/>
              <a:buAutoNum type="arabicPeriod"/>
            </a:pPr>
            <a:r>
              <a:rPr lang="en-US" dirty="0" smtClean="0"/>
              <a:t>Copy 5 files to the folder \registry</a:t>
            </a:r>
            <a:endParaRPr lang="en-US" dirty="0"/>
          </a:p>
        </p:txBody>
      </p:sp>
      <p:pic>
        <p:nvPicPr>
          <p:cNvPr id="6" name="Picture 5"/>
          <p:cNvPicPr>
            <a:picLocks noChangeAspect="1"/>
          </p:cNvPicPr>
          <p:nvPr/>
        </p:nvPicPr>
        <p:blipFill>
          <a:blip r:embed="rId3"/>
          <a:stretch>
            <a:fillRect/>
          </a:stretch>
        </p:blipFill>
        <p:spPr>
          <a:xfrm>
            <a:off x="82037" y="98815"/>
            <a:ext cx="4870963" cy="3167388"/>
          </a:xfrm>
          <a:prstGeom prst="rect">
            <a:avLst/>
          </a:prstGeom>
        </p:spPr>
      </p:pic>
    </p:spTree>
    <p:extLst>
      <p:ext uri="{BB962C8B-B14F-4D97-AF65-F5344CB8AC3E}">
        <p14:creationId xmlns:p14="http://schemas.microsoft.com/office/powerpoint/2010/main" val="1467259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4" name="Picture 3"/>
          <p:cNvPicPr>
            <a:picLocks noChangeAspect="1"/>
          </p:cNvPicPr>
          <p:nvPr/>
        </p:nvPicPr>
        <p:blipFill>
          <a:blip r:embed="rId2"/>
          <a:stretch>
            <a:fillRect/>
          </a:stretch>
        </p:blipFill>
        <p:spPr>
          <a:xfrm>
            <a:off x="3491200" y="2678043"/>
            <a:ext cx="4083050" cy="1753049"/>
          </a:xfrm>
          <a:prstGeom prst="rect">
            <a:avLst/>
          </a:prstGeom>
        </p:spPr>
      </p:pic>
      <p:pic>
        <p:nvPicPr>
          <p:cNvPr id="7" name="Picture 6"/>
          <p:cNvPicPr>
            <a:picLocks noChangeAspect="1"/>
          </p:cNvPicPr>
          <p:nvPr/>
        </p:nvPicPr>
        <p:blipFill>
          <a:blip r:embed="rId3"/>
          <a:stretch>
            <a:fillRect/>
          </a:stretch>
        </p:blipFill>
        <p:spPr>
          <a:xfrm>
            <a:off x="214313" y="192343"/>
            <a:ext cx="5018088" cy="1330274"/>
          </a:xfrm>
          <a:prstGeom prst="rect">
            <a:avLst/>
          </a:prstGeom>
        </p:spPr>
      </p:pic>
      <p:pic>
        <p:nvPicPr>
          <p:cNvPr id="5" name="Picture 4"/>
          <p:cNvPicPr>
            <a:picLocks noChangeAspect="1"/>
          </p:cNvPicPr>
          <p:nvPr/>
        </p:nvPicPr>
        <p:blipFill>
          <a:blip r:embed="rId4"/>
          <a:stretch>
            <a:fillRect/>
          </a:stretch>
        </p:blipFill>
        <p:spPr>
          <a:xfrm>
            <a:off x="2785995" y="684349"/>
            <a:ext cx="2446406" cy="1260475"/>
          </a:xfrm>
          <a:prstGeom prst="rect">
            <a:avLst/>
          </a:prstGeom>
        </p:spPr>
      </p:pic>
      <p:sp>
        <p:nvSpPr>
          <p:cNvPr id="8" name="TextBox 7"/>
          <p:cNvSpPr txBox="1"/>
          <p:nvPr/>
        </p:nvSpPr>
        <p:spPr>
          <a:xfrm>
            <a:off x="286299" y="2362397"/>
            <a:ext cx="3903633" cy="307777"/>
          </a:xfrm>
          <a:prstGeom prst="rect">
            <a:avLst/>
          </a:prstGeom>
          <a:noFill/>
        </p:spPr>
        <p:txBody>
          <a:bodyPr wrap="none" rtlCol="0">
            <a:spAutoFit/>
          </a:bodyPr>
          <a:lstStyle/>
          <a:p>
            <a:r>
              <a:rPr lang="en-US" dirty="0" smtClean="0"/>
              <a:t>You need to change the setting and remount it!</a:t>
            </a:r>
            <a:endParaRPr lang="en-US" dirty="0"/>
          </a:p>
        </p:txBody>
      </p:sp>
    </p:spTree>
    <p:extLst>
      <p:ext uri="{BB962C8B-B14F-4D97-AF65-F5344CB8AC3E}">
        <p14:creationId xmlns:p14="http://schemas.microsoft.com/office/powerpoint/2010/main" val="3490738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3" name="Picture 2"/>
          <p:cNvPicPr>
            <a:picLocks noChangeAspect="1"/>
          </p:cNvPicPr>
          <p:nvPr/>
        </p:nvPicPr>
        <p:blipFill>
          <a:blip r:embed="rId2"/>
          <a:stretch>
            <a:fillRect/>
          </a:stretch>
        </p:blipFill>
        <p:spPr>
          <a:xfrm>
            <a:off x="1401763" y="280345"/>
            <a:ext cx="5018088" cy="1330274"/>
          </a:xfrm>
          <a:prstGeom prst="rect">
            <a:avLst/>
          </a:prstGeom>
        </p:spPr>
      </p:pic>
      <p:pic>
        <p:nvPicPr>
          <p:cNvPr id="4" name="Picture 3"/>
          <p:cNvPicPr>
            <a:picLocks noChangeAspect="1"/>
          </p:cNvPicPr>
          <p:nvPr/>
        </p:nvPicPr>
        <p:blipFill>
          <a:blip r:embed="rId3"/>
          <a:stretch>
            <a:fillRect/>
          </a:stretch>
        </p:blipFill>
        <p:spPr>
          <a:xfrm>
            <a:off x="360651" y="2129889"/>
            <a:ext cx="3936999" cy="2116137"/>
          </a:xfrm>
          <a:prstGeom prst="rect">
            <a:avLst/>
          </a:prstGeom>
        </p:spPr>
      </p:pic>
      <p:sp>
        <p:nvSpPr>
          <p:cNvPr id="6" name="Right Arrow 5"/>
          <p:cNvSpPr/>
          <p:nvPr/>
        </p:nvSpPr>
        <p:spPr>
          <a:xfrm>
            <a:off x="4368800" y="3060700"/>
            <a:ext cx="374650" cy="196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2863850" y="1708150"/>
            <a:ext cx="146050" cy="311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905375" y="2490735"/>
            <a:ext cx="4194175" cy="1439693"/>
          </a:xfrm>
          <a:prstGeom prst="rect">
            <a:avLst/>
          </a:prstGeom>
        </p:spPr>
      </p:pic>
    </p:spTree>
    <p:extLst>
      <p:ext uri="{BB962C8B-B14F-4D97-AF65-F5344CB8AC3E}">
        <p14:creationId xmlns:p14="http://schemas.microsoft.com/office/powerpoint/2010/main" val="30830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t>
            </a:r>
            <a:r>
              <a:rPr lang="en-US" dirty="0"/>
              <a:t>with .</a:t>
            </a:r>
            <a:r>
              <a:rPr lang="en-US" dirty="0" smtClean="0"/>
              <a:t>INI</a:t>
            </a:r>
            <a:endParaRPr lang="en-US" dirty="0"/>
          </a:p>
        </p:txBody>
      </p:sp>
      <p:sp>
        <p:nvSpPr>
          <p:cNvPr id="3" name="Text Placeholder 2"/>
          <p:cNvSpPr>
            <a:spLocks noGrp="1"/>
          </p:cNvSpPr>
          <p:nvPr>
            <p:ph type="body" idx="1"/>
          </p:nvPr>
        </p:nvSpPr>
        <p:spPr/>
        <p:txBody>
          <a:bodyPr/>
          <a:lstStyle/>
          <a:p>
            <a:r>
              <a:rPr lang="en-US" dirty="0" smtClean="0"/>
              <a:t>Did </a:t>
            </a:r>
            <a:r>
              <a:rPr lang="en-US" dirty="0"/>
              <a:t>not provide user-specific settings in a multi-user scenario</a:t>
            </a:r>
          </a:p>
          <a:p>
            <a:r>
              <a:rPr lang="en-US" dirty="0"/>
              <a:t>Not standardized format</a:t>
            </a:r>
          </a:p>
          <a:p>
            <a:r>
              <a:rPr lang="en-US" dirty="0"/>
              <a:t>Not centralized </a:t>
            </a:r>
          </a:p>
          <a:p>
            <a:pPr lvl="1"/>
            <a:r>
              <a:rPr lang="en-US" dirty="0"/>
              <a:t>One application, one .INI file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6944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3" name="Picture 2"/>
          <p:cNvPicPr>
            <a:picLocks noChangeAspect="1"/>
          </p:cNvPicPr>
          <p:nvPr/>
        </p:nvPicPr>
        <p:blipFill>
          <a:blip r:embed="rId2"/>
          <a:stretch>
            <a:fillRect/>
          </a:stretch>
        </p:blipFill>
        <p:spPr>
          <a:xfrm>
            <a:off x="1374775" y="1147762"/>
            <a:ext cx="6153150" cy="2619375"/>
          </a:xfrm>
          <a:prstGeom prst="rect">
            <a:avLst/>
          </a:prstGeom>
        </p:spPr>
      </p:pic>
    </p:spTree>
    <p:extLst>
      <p:ext uri="{BB962C8B-B14F-4D97-AF65-F5344CB8AC3E}">
        <p14:creationId xmlns:p14="http://schemas.microsoft.com/office/powerpoint/2010/main" val="2732059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Open Registry Hives </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03158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2233" y="179490"/>
            <a:ext cx="6314375" cy="4627460"/>
          </a:xfrm>
          <a:prstGeom prst="rect">
            <a:avLst/>
          </a:prstGeom>
        </p:spPr>
      </p:pic>
    </p:spTree>
    <p:extLst>
      <p:ext uri="{BB962C8B-B14F-4D97-AF65-F5344CB8AC3E}">
        <p14:creationId xmlns:p14="http://schemas.microsoft.com/office/powerpoint/2010/main" val="4224798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rotWithShape="1">
          <a:blip r:embed="rId2"/>
          <a:srcRect l="1895" t="2309" r="1895" b="2141"/>
          <a:stretch/>
        </p:blipFill>
        <p:spPr>
          <a:xfrm>
            <a:off x="2038349" y="539750"/>
            <a:ext cx="4673601" cy="3613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7243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pic>
        <p:nvPicPr>
          <p:cNvPr id="3" name="Picture 2"/>
          <p:cNvPicPr>
            <a:picLocks noChangeAspect="1"/>
          </p:cNvPicPr>
          <p:nvPr/>
        </p:nvPicPr>
        <p:blipFill>
          <a:blip r:embed="rId2"/>
          <a:stretch>
            <a:fillRect/>
          </a:stretch>
        </p:blipFill>
        <p:spPr>
          <a:xfrm>
            <a:off x="350837" y="436562"/>
            <a:ext cx="619125" cy="714375"/>
          </a:xfrm>
          <a:prstGeom prst="rect">
            <a:avLst/>
          </a:prstGeom>
        </p:spPr>
      </p:pic>
      <p:pic>
        <p:nvPicPr>
          <p:cNvPr id="4" name="Picture 3"/>
          <p:cNvPicPr>
            <a:picLocks noChangeAspect="1"/>
          </p:cNvPicPr>
          <p:nvPr/>
        </p:nvPicPr>
        <p:blipFill>
          <a:blip r:embed="rId3"/>
          <a:stretch>
            <a:fillRect/>
          </a:stretch>
        </p:blipFill>
        <p:spPr>
          <a:xfrm>
            <a:off x="1208751" y="436562"/>
            <a:ext cx="7411581" cy="4241800"/>
          </a:xfrm>
          <a:prstGeom prst="rect">
            <a:avLst/>
          </a:prstGeom>
        </p:spPr>
      </p:pic>
    </p:spTree>
    <p:extLst>
      <p:ext uri="{BB962C8B-B14F-4D97-AF65-F5344CB8AC3E}">
        <p14:creationId xmlns:p14="http://schemas.microsoft.com/office/powerpoint/2010/main" val="1814346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3" name="Picture 2"/>
          <p:cNvPicPr>
            <a:picLocks noChangeAspect="1"/>
          </p:cNvPicPr>
          <p:nvPr/>
        </p:nvPicPr>
        <p:blipFill>
          <a:blip r:embed="rId2"/>
          <a:stretch>
            <a:fillRect/>
          </a:stretch>
        </p:blipFill>
        <p:spPr>
          <a:xfrm>
            <a:off x="266700" y="490537"/>
            <a:ext cx="8610600" cy="4162425"/>
          </a:xfrm>
          <a:prstGeom prst="rect">
            <a:avLst/>
          </a:prstGeom>
        </p:spPr>
      </p:pic>
    </p:spTree>
    <p:extLst>
      <p:ext uri="{BB962C8B-B14F-4D97-AF65-F5344CB8AC3E}">
        <p14:creationId xmlns:p14="http://schemas.microsoft.com/office/powerpoint/2010/main" val="2567276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r>
            <a:br>
              <a:rPr lang="en-US" dirty="0"/>
            </a:br>
            <a:r>
              <a:rPr lang="en-US" dirty="0" smtClean="0"/>
              <a:t>Identify </a:t>
            </a:r>
            <a:r>
              <a:rPr lang="en-US" dirty="0"/>
              <a:t>what operating system is being examined </a:t>
            </a:r>
            <a:br>
              <a:rPr lang="en-US" dirty="0"/>
            </a:b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3" name="Picture 2"/>
          <p:cNvPicPr>
            <a:picLocks noChangeAspect="1"/>
          </p:cNvPicPr>
          <p:nvPr/>
        </p:nvPicPr>
        <p:blipFill>
          <a:blip r:embed="rId2"/>
          <a:stretch>
            <a:fillRect/>
          </a:stretch>
        </p:blipFill>
        <p:spPr>
          <a:xfrm>
            <a:off x="1059096" y="1511300"/>
            <a:ext cx="5079390" cy="3505199"/>
          </a:xfrm>
          <a:prstGeom prst="rect">
            <a:avLst/>
          </a:prstGeom>
        </p:spPr>
      </p:pic>
      <p:sp>
        <p:nvSpPr>
          <p:cNvPr id="6" name="Rectangle 5"/>
          <p:cNvSpPr/>
          <p:nvPr/>
        </p:nvSpPr>
        <p:spPr>
          <a:xfrm>
            <a:off x="1382946" y="1117574"/>
            <a:ext cx="417685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b="1" dirty="0" smtClean="0">
                <a:solidFill>
                  <a:srgbClr val="FF0000"/>
                </a:solidFill>
                <a:latin typeface="Calibri" panose="020F0502020204030204" pitchFamily="34" charset="0"/>
              </a:rPr>
              <a:t>Microsoft\Windows </a:t>
            </a:r>
            <a:r>
              <a:rPr lang="en-US" b="1" dirty="0">
                <a:solidFill>
                  <a:srgbClr val="FF0000"/>
                </a:solidFill>
                <a:latin typeface="Calibri" panose="020F0502020204030204" pitchFamily="34" charset="0"/>
              </a:rPr>
              <a:t>NT\</a:t>
            </a:r>
            <a:r>
              <a:rPr lang="en-US" b="1" dirty="0" err="1">
                <a:solidFill>
                  <a:srgbClr val="FF0000"/>
                </a:solidFill>
                <a:latin typeface="Calibri" panose="020F0502020204030204" pitchFamily="34" charset="0"/>
              </a:rPr>
              <a:t>CurrentVersion</a:t>
            </a:r>
            <a:r>
              <a:rPr lang="en-US" b="1" dirty="0">
                <a:solidFill>
                  <a:srgbClr val="FF0000"/>
                </a:solidFill>
                <a:latin typeface="Calibri" panose="020F0502020204030204" pitchFamily="34" charset="0"/>
              </a:rPr>
              <a:t> </a:t>
            </a:r>
            <a:endParaRPr lang="en-US"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53505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smtClean="0"/>
              <a:t>Install Date </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47</a:t>
            </a:fld>
            <a:endParaRPr lang="en"/>
          </a:p>
        </p:txBody>
      </p:sp>
      <p:pic>
        <p:nvPicPr>
          <p:cNvPr id="5" name="Picture 4"/>
          <p:cNvPicPr>
            <a:picLocks noChangeAspect="1"/>
          </p:cNvPicPr>
          <p:nvPr/>
        </p:nvPicPr>
        <p:blipFill>
          <a:blip r:embed="rId2"/>
          <a:stretch>
            <a:fillRect/>
          </a:stretch>
        </p:blipFill>
        <p:spPr>
          <a:xfrm>
            <a:off x="1359470" y="1135941"/>
            <a:ext cx="5015930" cy="3783596"/>
          </a:xfrm>
          <a:prstGeom prst="rect">
            <a:avLst/>
          </a:prstGeom>
        </p:spPr>
      </p:pic>
    </p:spTree>
    <p:extLst>
      <p:ext uri="{BB962C8B-B14F-4D97-AF65-F5344CB8AC3E}">
        <p14:creationId xmlns:p14="http://schemas.microsoft.com/office/powerpoint/2010/main" val="2482461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48</a:t>
            </a:fld>
            <a:endParaRPr lang="en"/>
          </a:p>
        </p:txBody>
      </p:sp>
      <p:pic>
        <p:nvPicPr>
          <p:cNvPr id="5" name="Picture 4"/>
          <p:cNvPicPr>
            <a:picLocks noChangeAspect="1"/>
          </p:cNvPicPr>
          <p:nvPr/>
        </p:nvPicPr>
        <p:blipFill>
          <a:blip r:embed="rId2"/>
          <a:stretch>
            <a:fillRect/>
          </a:stretch>
        </p:blipFill>
        <p:spPr>
          <a:xfrm>
            <a:off x="915987" y="752475"/>
            <a:ext cx="7172325" cy="3524250"/>
          </a:xfrm>
          <a:prstGeom prst="rect">
            <a:avLst/>
          </a:prstGeom>
        </p:spPr>
      </p:pic>
    </p:spTree>
    <p:extLst>
      <p:ext uri="{BB962C8B-B14F-4D97-AF65-F5344CB8AC3E}">
        <p14:creationId xmlns:p14="http://schemas.microsoft.com/office/powerpoint/2010/main" val="2670710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r>
            <a:br>
              <a:rPr lang="en-US" dirty="0"/>
            </a:br>
            <a:r>
              <a:rPr lang="en-US" dirty="0"/>
              <a:t>Identify whether the system is set to auto login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5" name="Picture 4"/>
          <p:cNvPicPr>
            <a:picLocks noChangeAspect="1"/>
          </p:cNvPicPr>
          <p:nvPr/>
        </p:nvPicPr>
        <p:blipFill>
          <a:blip r:embed="rId2"/>
          <a:stretch>
            <a:fillRect/>
          </a:stretch>
        </p:blipFill>
        <p:spPr>
          <a:xfrm>
            <a:off x="1629781" y="1193800"/>
            <a:ext cx="4280098" cy="3765550"/>
          </a:xfrm>
          <a:prstGeom prst="rect">
            <a:avLst/>
          </a:prstGeom>
        </p:spPr>
      </p:pic>
      <p:sp>
        <p:nvSpPr>
          <p:cNvPr id="6" name="Rectangle 5"/>
          <p:cNvSpPr/>
          <p:nvPr/>
        </p:nvSpPr>
        <p:spPr>
          <a:xfrm>
            <a:off x="1090846" y="279397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smtClean="0">
                <a:solidFill>
                  <a:srgbClr val="FF0000"/>
                </a:solidFill>
              </a:rPr>
              <a:t>Microsoft\Windows </a:t>
            </a:r>
            <a:r>
              <a:rPr lang="en-US" i="1" dirty="0">
                <a:solidFill>
                  <a:srgbClr val="FF0000"/>
                </a:solidFill>
              </a:rPr>
              <a:t>NT\</a:t>
            </a:r>
            <a:r>
              <a:rPr lang="en-US" i="1" dirty="0" err="1">
                <a:solidFill>
                  <a:srgbClr val="FF0000"/>
                </a:solidFill>
              </a:rPr>
              <a:t>CurrentVersion</a:t>
            </a:r>
            <a:r>
              <a:rPr lang="en-US" i="1" dirty="0">
                <a:solidFill>
                  <a:srgbClr val="FF0000"/>
                </a:solidFill>
              </a:rPr>
              <a:t>\</a:t>
            </a:r>
            <a:r>
              <a:rPr lang="en-US" i="1" dirty="0" err="1">
                <a:solidFill>
                  <a:srgbClr val="FF0000"/>
                </a:solidFill>
              </a:rPr>
              <a:t>WinLogon</a:t>
            </a:r>
            <a:r>
              <a:rPr lang="en-US" i="1"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208292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a:t>
            </a:r>
          </a:p>
        </p:txBody>
      </p:sp>
      <p:sp>
        <p:nvSpPr>
          <p:cNvPr id="3" name="Text Placeholder 2"/>
          <p:cNvSpPr>
            <a:spLocks noGrp="1"/>
          </p:cNvSpPr>
          <p:nvPr>
            <p:ph type="body" idx="1"/>
          </p:nvPr>
        </p:nvSpPr>
        <p:spPr/>
        <p:txBody>
          <a:bodyPr/>
          <a:lstStyle/>
          <a:p>
            <a:r>
              <a:rPr lang="en-US" dirty="0"/>
              <a:t>Windows Registry stores all application settings</a:t>
            </a:r>
          </a:p>
          <a:p>
            <a:pPr lvl="1"/>
            <a:r>
              <a:rPr lang="en-US" dirty="0" smtClean="0"/>
              <a:t>in </a:t>
            </a:r>
            <a:r>
              <a:rPr lang="en-US" dirty="0"/>
              <a:t>one </a:t>
            </a:r>
            <a:r>
              <a:rPr lang="en-US" dirty="0" smtClean="0"/>
              <a:t>repository </a:t>
            </a:r>
            <a:r>
              <a:rPr lang="en-US" dirty="0"/>
              <a:t>(</a:t>
            </a:r>
            <a:r>
              <a:rPr lang="en-US" dirty="0" smtClean="0"/>
              <a:t>logical, but </a:t>
            </a:r>
            <a:r>
              <a:rPr lang="en-US" dirty="0"/>
              <a:t>a number of discrete files)</a:t>
            </a:r>
          </a:p>
          <a:p>
            <a:pPr lvl="1"/>
            <a:r>
              <a:rPr lang="en-US" dirty="0"/>
              <a:t>in a standardized </a:t>
            </a:r>
            <a:r>
              <a:rPr lang="en-US" dirty="0" smtClean="0"/>
              <a:t>form</a:t>
            </a:r>
          </a:p>
          <a:p>
            <a:pPr lvl="1"/>
            <a:r>
              <a:rPr lang="en-US" dirty="0"/>
              <a:t>binary file</a:t>
            </a:r>
          </a:p>
          <a:p>
            <a:r>
              <a:rPr lang="en-US" dirty="0" smtClean="0"/>
              <a:t>Additional </a:t>
            </a:r>
            <a:r>
              <a:rPr lang="en-US" dirty="0"/>
              <a:t>advantages over .INI files.</a:t>
            </a:r>
          </a:p>
          <a:p>
            <a:pPr lvl="1"/>
            <a:r>
              <a:rPr lang="en-US" dirty="0"/>
              <a:t>parsing a binary format is more efficiently</a:t>
            </a:r>
          </a:p>
          <a:p>
            <a:pPr lvl="1"/>
            <a:r>
              <a:rPr lang="en-US" dirty="0"/>
              <a:t>provide backup and restoration </a:t>
            </a:r>
            <a:r>
              <a:rPr lang="en-US" dirty="0" smtClean="0"/>
              <a:t>service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
        <p:nvSpPr>
          <p:cNvPr id="5" name="Can 4"/>
          <p:cNvSpPr/>
          <p:nvPr/>
        </p:nvSpPr>
        <p:spPr>
          <a:xfrm>
            <a:off x="7566660" y="2094777"/>
            <a:ext cx="708660" cy="1013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86529" y="1202288"/>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App1 setting</a:t>
            </a:r>
            <a:endParaRPr lang="en-US" dirty="0"/>
          </a:p>
        </p:txBody>
      </p:sp>
      <p:sp>
        <p:nvSpPr>
          <p:cNvPr id="7" name="TextBox 6"/>
          <p:cNvSpPr txBox="1"/>
          <p:nvPr/>
        </p:nvSpPr>
        <p:spPr>
          <a:xfrm>
            <a:off x="6976594" y="653725"/>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App2 setting</a:t>
            </a:r>
            <a:endParaRPr lang="en-US" dirty="0"/>
          </a:p>
        </p:txBody>
      </p:sp>
      <p:sp>
        <p:nvSpPr>
          <p:cNvPr id="8" name="TextBox 7"/>
          <p:cNvSpPr txBox="1"/>
          <p:nvPr/>
        </p:nvSpPr>
        <p:spPr>
          <a:xfrm>
            <a:off x="7852894" y="1194561"/>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App3 setting</a:t>
            </a:r>
            <a:endParaRPr lang="en-US" dirty="0"/>
          </a:p>
        </p:txBody>
      </p:sp>
      <p:cxnSp>
        <p:nvCxnSpPr>
          <p:cNvPr id="10" name="Straight Arrow Connector 9"/>
          <p:cNvCxnSpPr>
            <a:stCxn id="6" idx="2"/>
          </p:cNvCxnSpPr>
          <p:nvPr/>
        </p:nvCxnSpPr>
        <p:spPr>
          <a:xfrm>
            <a:off x="6976595" y="1510065"/>
            <a:ext cx="727225" cy="584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5" idx="1"/>
          </p:cNvCxnSpPr>
          <p:nvPr/>
        </p:nvCxnSpPr>
        <p:spPr>
          <a:xfrm>
            <a:off x="7566660" y="961502"/>
            <a:ext cx="354330" cy="113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p:cNvCxnSpPr>
          <p:nvPr/>
        </p:nvCxnSpPr>
        <p:spPr>
          <a:xfrm flipH="1">
            <a:off x="8100060" y="1502338"/>
            <a:ext cx="342900" cy="59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885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Fred to Analyze the SAM Hive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3690618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51</a:t>
            </a:fld>
            <a:endParaRPr lang="en"/>
          </a:p>
        </p:txBody>
      </p:sp>
      <p:pic>
        <p:nvPicPr>
          <p:cNvPr id="5" name="Picture 4"/>
          <p:cNvPicPr>
            <a:picLocks noChangeAspect="1"/>
          </p:cNvPicPr>
          <p:nvPr/>
        </p:nvPicPr>
        <p:blipFill>
          <a:blip r:embed="rId2"/>
          <a:stretch>
            <a:fillRect/>
          </a:stretch>
        </p:blipFill>
        <p:spPr>
          <a:xfrm>
            <a:off x="460375" y="663226"/>
            <a:ext cx="7769225" cy="3799236"/>
          </a:xfrm>
          <a:prstGeom prst="rect">
            <a:avLst/>
          </a:prstGeom>
        </p:spPr>
      </p:pic>
    </p:spTree>
    <p:extLst>
      <p:ext uri="{BB962C8B-B14F-4D97-AF65-F5344CB8AC3E}">
        <p14:creationId xmlns:p14="http://schemas.microsoft.com/office/powerpoint/2010/main" val="4169763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52</a:t>
            </a:fld>
            <a:endParaRPr lang="en"/>
          </a:p>
        </p:txBody>
      </p:sp>
      <p:pic>
        <p:nvPicPr>
          <p:cNvPr id="6" name="Picture 5"/>
          <p:cNvPicPr>
            <a:picLocks noChangeAspect="1"/>
          </p:cNvPicPr>
          <p:nvPr/>
        </p:nvPicPr>
        <p:blipFill>
          <a:blip r:embed="rId2"/>
          <a:stretch>
            <a:fillRect/>
          </a:stretch>
        </p:blipFill>
        <p:spPr>
          <a:xfrm>
            <a:off x="284677" y="121549"/>
            <a:ext cx="3756397" cy="4781550"/>
          </a:xfrm>
          <a:prstGeom prst="rect">
            <a:avLst/>
          </a:prstGeom>
        </p:spPr>
      </p:pic>
      <p:pic>
        <p:nvPicPr>
          <p:cNvPr id="7" name="Picture 6"/>
          <p:cNvPicPr>
            <a:picLocks noChangeAspect="1"/>
          </p:cNvPicPr>
          <p:nvPr/>
        </p:nvPicPr>
        <p:blipFill>
          <a:blip r:embed="rId3"/>
          <a:stretch>
            <a:fillRect/>
          </a:stretch>
        </p:blipFill>
        <p:spPr>
          <a:xfrm>
            <a:off x="2162875" y="2935970"/>
            <a:ext cx="6612813" cy="1749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1413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System Hive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3392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5350" y="828006"/>
            <a:ext cx="7302500" cy="3362994"/>
          </a:xfrm>
          <a:prstGeom prst="rect">
            <a:avLst/>
          </a:prstGeom>
        </p:spPr>
      </p:pic>
    </p:spTree>
    <p:extLst>
      <p:ext uri="{BB962C8B-B14F-4D97-AF65-F5344CB8AC3E}">
        <p14:creationId xmlns:p14="http://schemas.microsoft.com/office/powerpoint/2010/main" val="2042807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 which control set the machine was using</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880614" y="1448117"/>
            <a:ext cx="6927099" cy="2460943"/>
          </a:xfrm>
          <a:prstGeom prst="rect">
            <a:avLst/>
          </a:prstGeom>
        </p:spPr>
      </p:pic>
      <p:sp>
        <p:nvSpPr>
          <p:cNvPr id="4" name="Rectangle 1"/>
          <p:cNvSpPr>
            <a:spLocks noChangeArrowheads="1"/>
          </p:cNvSpPr>
          <p:nvPr/>
        </p:nvSpPr>
        <p:spPr bwMode="auto">
          <a:xfrm>
            <a:off x="880613" y="4251669"/>
            <a:ext cx="6007711" cy="21544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smtClean="0">
                <a:ln>
                  <a:noFill/>
                </a:ln>
                <a:solidFill>
                  <a:srgbClr val="242729"/>
                </a:solidFill>
                <a:effectLst/>
                <a:latin typeface="Consolas" panose="020B0609020204030204" pitchFamily="49" charset="0"/>
              </a:rPr>
              <a:t>ControlSet001</a:t>
            </a:r>
            <a:r>
              <a:rPr kumimoji="0" lang="en-US" altLang="en-US"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a:t>
            </a:r>
            <a:r>
              <a:rPr kumimoji="0" lang="en-US" altLang="en-US" sz="1050" b="0" i="0" u="none" strike="noStrike" cap="none" normalizeH="0" baseline="0" dirty="0" smtClean="0">
                <a:ln>
                  <a:noFill/>
                </a:ln>
                <a:solidFill>
                  <a:srgbClr val="242729"/>
                </a:solidFill>
                <a:effectLst/>
                <a:latin typeface="Consolas" panose="020B0609020204030204" pitchFamily="49" charset="0"/>
              </a:rPr>
              <a:t>ControlSet002</a:t>
            </a:r>
            <a:r>
              <a:rPr kumimoji="0" lang="en-US" altLang="en-US"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are alternating backups of </a:t>
            </a:r>
            <a:r>
              <a:rPr kumimoji="0" lang="en-US" altLang="en-US" sz="1050" b="0" i="0" u="none" strike="noStrike" cap="none" normalizeH="0" baseline="0" dirty="0" err="1" smtClean="0">
                <a:ln>
                  <a:noFill/>
                </a:ln>
                <a:solidFill>
                  <a:srgbClr val="242729"/>
                </a:solidFill>
                <a:effectLst/>
                <a:latin typeface="Consolas" panose="020B0609020204030204" pitchFamily="49" charset="0"/>
              </a:rPr>
              <a:t>CurrentControlSet</a:t>
            </a:r>
            <a:r>
              <a:rPr kumimoji="0" lang="en-US" altLang="en-US" sz="800" b="0" i="0" u="none" strike="noStrike" cap="none" normalizeH="0" baseline="0" dirty="0" smtClean="0">
                <a:ln>
                  <a:noFill/>
                </a:ln>
                <a:solidFill>
                  <a:schemeClr val="tx1"/>
                </a:solidFill>
                <a:effectLst/>
              </a:rPr>
              <a:t> </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3576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the name of the PC</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844550" y="1324927"/>
            <a:ext cx="6486674" cy="2721293"/>
          </a:xfrm>
          <a:prstGeom prst="rect">
            <a:avLst/>
          </a:prstGeom>
        </p:spPr>
      </p:pic>
    </p:spTree>
    <p:extLst>
      <p:ext uri="{BB962C8B-B14F-4D97-AF65-F5344CB8AC3E}">
        <p14:creationId xmlns:p14="http://schemas.microsoft.com/office/powerpoint/2010/main" val="1183482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what was mounted on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a:blip r:embed="rId2"/>
          <a:stretch>
            <a:fillRect/>
          </a:stretch>
        </p:blipFill>
        <p:spPr>
          <a:xfrm>
            <a:off x="747925" y="1309687"/>
            <a:ext cx="6981825" cy="2867025"/>
          </a:xfrm>
          <a:prstGeom prst="rect">
            <a:avLst/>
          </a:prstGeom>
        </p:spPr>
      </p:pic>
    </p:spTree>
    <p:extLst>
      <p:ext uri="{BB962C8B-B14F-4D97-AF65-F5344CB8AC3E}">
        <p14:creationId xmlns:p14="http://schemas.microsoft.com/office/powerpoint/2010/main" val="3212167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if any removable devices have been plugged into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58</a:t>
            </a:fld>
            <a:endParaRPr lang="en"/>
          </a:p>
        </p:txBody>
      </p:sp>
      <p:pic>
        <p:nvPicPr>
          <p:cNvPr id="5" name="Picture 4"/>
          <p:cNvPicPr>
            <a:picLocks noChangeAspect="1"/>
          </p:cNvPicPr>
          <p:nvPr/>
        </p:nvPicPr>
        <p:blipFill>
          <a:blip r:embed="rId2"/>
          <a:stretch>
            <a:fillRect/>
          </a:stretch>
        </p:blipFill>
        <p:spPr>
          <a:xfrm>
            <a:off x="798069" y="1288283"/>
            <a:ext cx="6626161" cy="3072504"/>
          </a:xfrm>
          <a:prstGeom prst="rect">
            <a:avLst/>
          </a:prstGeom>
        </p:spPr>
      </p:pic>
    </p:spTree>
    <p:extLst>
      <p:ext uri="{BB962C8B-B14F-4D97-AF65-F5344CB8AC3E}">
        <p14:creationId xmlns:p14="http://schemas.microsoft.com/office/powerpoint/2010/main" val="1349478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when the system was last shutdown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59</a:t>
            </a:fld>
            <a:endParaRPr lang="en"/>
          </a:p>
        </p:txBody>
      </p:sp>
      <p:pic>
        <p:nvPicPr>
          <p:cNvPr id="5" name="Picture 4"/>
          <p:cNvPicPr>
            <a:picLocks noChangeAspect="1"/>
          </p:cNvPicPr>
          <p:nvPr/>
        </p:nvPicPr>
        <p:blipFill>
          <a:blip r:embed="rId2"/>
          <a:stretch>
            <a:fillRect/>
          </a:stretch>
        </p:blipFill>
        <p:spPr>
          <a:xfrm>
            <a:off x="882650" y="1465339"/>
            <a:ext cx="6946900" cy="3257398"/>
          </a:xfrm>
          <a:prstGeom prst="rect">
            <a:avLst/>
          </a:prstGeom>
        </p:spPr>
      </p:pic>
      <p:sp>
        <p:nvSpPr>
          <p:cNvPr id="6" name="Rectangle 5"/>
          <p:cNvSpPr/>
          <p:nvPr/>
        </p:nvSpPr>
        <p:spPr>
          <a:xfrm>
            <a:off x="1229121" y="217802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ControlSet001\Control\Windows</a:t>
            </a:r>
            <a:endParaRPr lang="en-US" dirty="0">
              <a:solidFill>
                <a:srgbClr val="FF0000"/>
              </a:solidFill>
            </a:endParaRPr>
          </a:p>
        </p:txBody>
      </p:sp>
    </p:spTree>
    <p:extLst>
      <p:ext uri="{BB962C8B-B14F-4D97-AF65-F5344CB8AC3E}">
        <p14:creationId xmlns:p14="http://schemas.microsoft.com/office/powerpoint/2010/main" val="31858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Registry?</a:t>
            </a:r>
          </a:p>
        </p:txBody>
      </p:sp>
      <p:sp>
        <p:nvSpPr>
          <p:cNvPr id="3" name="Text Placeholder 2"/>
          <p:cNvSpPr>
            <a:spLocks noGrp="1"/>
          </p:cNvSpPr>
          <p:nvPr>
            <p:ph type="body" idx="1"/>
          </p:nvPr>
        </p:nvSpPr>
        <p:spPr/>
        <p:txBody>
          <a:bodyPr/>
          <a:lstStyle/>
          <a:p>
            <a:r>
              <a:rPr lang="en-US" dirty="0"/>
              <a:t>Is a hierarchical database</a:t>
            </a:r>
          </a:p>
          <a:p>
            <a:pPr lvl="1"/>
            <a:r>
              <a:rPr lang="en-US" dirty="0"/>
              <a:t>Stores low-level settings for Window </a:t>
            </a:r>
            <a:r>
              <a:rPr lang="en-US" dirty="0" smtClean="0"/>
              <a:t>OS</a:t>
            </a:r>
            <a:endParaRPr lang="en-US" dirty="0"/>
          </a:p>
          <a:p>
            <a:pPr lvl="1"/>
            <a:r>
              <a:rPr lang="en-US" dirty="0"/>
              <a:t>Software and hardware info</a:t>
            </a:r>
          </a:p>
          <a:p>
            <a:pPr lvl="2"/>
            <a:r>
              <a:rPr lang="en-US" dirty="0"/>
              <a:t>settings, options, and other values </a:t>
            </a:r>
          </a:p>
          <a:p>
            <a:r>
              <a:rPr lang="en-US" dirty="0" smtClean="0"/>
              <a:t>Examples: which </a:t>
            </a:r>
            <a:r>
              <a:rPr lang="en-US" dirty="0"/>
              <a:t>component uses registry?</a:t>
            </a:r>
          </a:p>
          <a:p>
            <a:pPr lvl="1"/>
            <a:r>
              <a:rPr lang="en-US" dirty="0"/>
              <a:t>The kernel, device drivers, services, Security Accounts Manager (SAM), and user interface</a:t>
            </a:r>
          </a:p>
          <a:p>
            <a:pPr marL="69850" indent="0">
              <a:buNone/>
            </a:pP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233653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NTUSER.DAT File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0637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2038" y="755649"/>
            <a:ext cx="7176010" cy="3489325"/>
          </a:xfrm>
          <a:prstGeom prst="rect">
            <a:avLst/>
          </a:prstGeom>
        </p:spPr>
      </p:pic>
    </p:spTree>
    <p:extLst>
      <p:ext uri="{BB962C8B-B14F-4D97-AF65-F5344CB8AC3E}">
        <p14:creationId xmlns:p14="http://schemas.microsoft.com/office/powerpoint/2010/main" val="1045449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the most recently used (MRU) items.</a:t>
            </a:r>
          </a:p>
        </p:txBody>
      </p:sp>
      <p:pic>
        <p:nvPicPr>
          <p:cNvPr id="6" name="Picture 5"/>
          <p:cNvPicPr>
            <a:picLocks noChangeAspect="1"/>
          </p:cNvPicPr>
          <p:nvPr/>
        </p:nvPicPr>
        <p:blipFill>
          <a:blip r:embed="rId2"/>
          <a:stretch>
            <a:fillRect/>
          </a:stretch>
        </p:blipFill>
        <p:spPr>
          <a:xfrm>
            <a:off x="747925" y="1362778"/>
            <a:ext cx="7207250" cy="3607240"/>
          </a:xfrm>
          <a:prstGeom prst="rect">
            <a:avLst/>
          </a:prstGeom>
        </p:spPr>
      </p:pic>
      <p:sp>
        <p:nvSpPr>
          <p:cNvPr id="7" name="Rectangle 6"/>
          <p:cNvSpPr/>
          <p:nvPr/>
        </p:nvSpPr>
        <p:spPr>
          <a:xfrm>
            <a:off x="533400" y="1055001"/>
            <a:ext cx="815975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LastVisitedPidMRU</a:t>
            </a:r>
            <a:endParaRPr lang="en-US" dirty="0">
              <a:solidFill>
                <a:srgbClr val="FF0000"/>
              </a:solidFill>
            </a:endParaRPr>
          </a:p>
        </p:txBody>
      </p:sp>
    </p:spTree>
    <p:extLst>
      <p:ext uri="{BB962C8B-B14F-4D97-AF65-F5344CB8AC3E}">
        <p14:creationId xmlns:p14="http://schemas.microsoft.com/office/powerpoint/2010/main" val="2263112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recently saved (MRU) items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63</a:t>
            </a:fld>
            <a:endParaRPr lang="en"/>
          </a:p>
        </p:txBody>
      </p:sp>
      <p:pic>
        <p:nvPicPr>
          <p:cNvPr id="5" name="Picture 4"/>
          <p:cNvPicPr>
            <a:picLocks noChangeAspect="1"/>
          </p:cNvPicPr>
          <p:nvPr/>
        </p:nvPicPr>
        <p:blipFill>
          <a:blip r:embed="rId2"/>
          <a:stretch>
            <a:fillRect/>
          </a:stretch>
        </p:blipFill>
        <p:spPr>
          <a:xfrm>
            <a:off x="747925" y="1350201"/>
            <a:ext cx="6943853" cy="3569336"/>
          </a:xfrm>
          <a:prstGeom prst="rect">
            <a:avLst/>
          </a:prstGeom>
        </p:spPr>
      </p:pic>
      <p:sp>
        <p:nvSpPr>
          <p:cNvPr id="6" name="Rectangle 5"/>
          <p:cNvSpPr/>
          <p:nvPr/>
        </p:nvSpPr>
        <p:spPr>
          <a:xfrm>
            <a:off x="493926" y="1082425"/>
            <a:ext cx="821827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OpenSavePidMRU</a:t>
            </a:r>
            <a:r>
              <a:rPr lang="en-US" i="1"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837105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typed URLs in IE</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64</a:t>
            </a:fld>
            <a:endParaRPr lang="en"/>
          </a:p>
        </p:txBody>
      </p:sp>
      <p:pic>
        <p:nvPicPr>
          <p:cNvPr id="5" name="Picture 4"/>
          <p:cNvPicPr>
            <a:picLocks noChangeAspect="1"/>
          </p:cNvPicPr>
          <p:nvPr/>
        </p:nvPicPr>
        <p:blipFill>
          <a:blip r:embed="rId2"/>
          <a:stretch>
            <a:fillRect/>
          </a:stretch>
        </p:blipFill>
        <p:spPr>
          <a:xfrm>
            <a:off x="817775" y="1503360"/>
            <a:ext cx="6367463" cy="3333677"/>
          </a:xfrm>
          <a:prstGeom prst="rect">
            <a:avLst/>
          </a:prstGeom>
        </p:spPr>
      </p:pic>
      <p:sp>
        <p:nvSpPr>
          <p:cNvPr id="6" name="Rectangle 5"/>
          <p:cNvSpPr/>
          <p:nvPr/>
        </p:nvSpPr>
        <p:spPr>
          <a:xfrm>
            <a:off x="1169498" y="1129229"/>
            <a:ext cx="585995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Software\Microsoft\Internet Explorer\</a:t>
            </a:r>
            <a:r>
              <a:rPr lang="en-US" i="1" dirty="0" err="1">
                <a:solidFill>
                  <a:srgbClr val="FF0000"/>
                </a:solidFill>
              </a:rPr>
              <a:t>TypedURLS</a:t>
            </a:r>
            <a:endParaRPr lang="en-US" dirty="0">
              <a:solidFill>
                <a:srgbClr val="FF0000"/>
              </a:solidFill>
            </a:endParaRPr>
          </a:p>
        </p:txBody>
      </p:sp>
    </p:spTree>
    <p:extLst>
      <p:ext uri="{BB962C8B-B14F-4D97-AF65-F5344CB8AC3E}">
        <p14:creationId xmlns:p14="http://schemas.microsoft.com/office/powerpoint/2010/main" val="59957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documents that may be most recently used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65</a:t>
            </a:fld>
            <a:endParaRPr lang="en"/>
          </a:p>
        </p:txBody>
      </p:sp>
      <p:pic>
        <p:nvPicPr>
          <p:cNvPr id="5" name="Picture 4"/>
          <p:cNvPicPr>
            <a:picLocks noChangeAspect="1"/>
          </p:cNvPicPr>
          <p:nvPr/>
        </p:nvPicPr>
        <p:blipFill>
          <a:blip r:embed="rId2"/>
          <a:stretch>
            <a:fillRect/>
          </a:stretch>
        </p:blipFill>
        <p:spPr>
          <a:xfrm>
            <a:off x="874712" y="1435100"/>
            <a:ext cx="6186167" cy="3573462"/>
          </a:xfrm>
          <a:prstGeom prst="rect">
            <a:avLst/>
          </a:prstGeom>
        </p:spPr>
      </p:pic>
      <p:sp>
        <p:nvSpPr>
          <p:cNvPr id="6" name="Rectangle 5"/>
          <p:cNvSpPr/>
          <p:nvPr/>
        </p:nvSpPr>
        <p:spPr>
          <a:xfrm>
            <a:off x="812472" y="108242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RecentDocs</a:t>
            </a:r>
            <a:endParaRPr lang="en-US" dirty="0">
              <a:solidFill>
                <a:srgbClr val="FF0000"/>
              </a:solidFill>
            </a:endParaRPr>
          </a:p>
        </p:txBody>
      </p:sp>
    </p:spTree>
    <p:extLst>
      <p:ext uri="{BB962C8B-B14F-4D97-AF65-F5344CB8AC3E}">
        <p14:creationId xmlns:p14="http://schemas.microsoft.com/office/powerpoint/2010/main" val="2042794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whether any commands were run on the system</a:t>
            </a:r>
          </a:p>
        </p:txBody>
      </p:sp>
      <p:pic>
        <p:nvPicPr>
          <p:cNvPr id="6" name="Picture 5"/>
          <p:cNvPicPr>
            <a:picLocks noChangeAspect="1"/>
          </p:cNvPicPr>
          <p:nvPr/>
        </p:nvPicPr>
        <p:blipFill>
          <a:blip r:embed="rId2"/>
          <a:stretch>
            <a:fillRect/>
          </a:stretch>
        </p:blipFill>
        <p:spPr>
          <a:xfrm>
            <a:off x="1652587" y="2058987"/>
            <a:ext cx="4810125" cy="2143125"/>
          </a:xfrm>
          <a:prstGeom prst="rect">
            <a:avLst/>
          </a:prstGeom>
        </p:spPr>
      </p:pic>
      <p:sp>
        <p:nvSpPr>
          <p:cNvPr id="7" name="Rectangle 6"/>
          <p:cNvSpPr/>
          <p:nvPr/>
        </p:nvSpPr>
        <p:spPr>
          <a:xfrm>
            <a:off x="747925" y="133007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RunMRU</a:t>
            </a:r>
            <a:endParaRPr lang="en-US" dirty="0">
              <a:solidFill>
                <a:srgbClr val="FF0000"/>
              </a:solidFill>
            </a:endParaRPr>
          </a:p>
        </p:txBody>
      </p:sp>
    </p:spTree>
    <p:extLst>
      <p:ext uri="{BB962C8B-B14F-4D97-AF65-F5344CB8AC3E}">
        <p14:creationId xmlns:p14="http://schemas.microsoft.com/office/powerpoint/2010/main" val="3621344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work </a:t>
            </a:r>
            <a:endParaRPr lang="en-US" dirty="0"/>
          </a:p>
        </p:txBody>
      </p:sp>
      <p:sp>
        <p:nvSpPr>
          <p:cNvPr id="3" name="Text Placeholder 2"/>
          <p:cNvSpPr>
            <a:spLocks noGrp="1"/>
          </p:cNvSpPr>
          <p:nvPr>
            <p:ph type="body" idx="1"/>
          </p:nvPr>
        </p:nvSpPr>
        <p:spPr/>
        <p:txBody>
          <a:bodyPr/>
          <a:lstStyle/>
          <a:p>
            <a:r>
              <a:rPr lang="en-US" dirty="0"/>
              <a:t>Analyze your own computer registry </a:t>
            </a:r>
            <a:r>
              <a:rPr lang="en-US" dirty="0" smtClean="0"/>
              <a:t>by following demo 1 to demo 8 (</a:t>
            </a:r>
            <a:r>
              <a:rPr lang="en-US" dirty="0"/>
              <a:t>10 points</a:t>
            </a:r>
            <a:r>
              <a:rPr lang="en-US" dirty="0" smtClean="0"/>
              <a:t>). You can hide sensitive information if you want. </a:t>
            </a:r>
            <a:endParaRPr lang="en-US" dirty="0"/>
          </a:p>
          <a:p>
            <a:r>
              <a:rPr lang="en-US" dirty="0" smtClean="0"/>
              <a:t>Finish the lab by following the instructions in the PPTs slides 40-65 (10 points).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6282526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a:t>
            </a:r>
            <a:endParaRPr lang="en-US" dirty="0"/>
          </a:p>
        </p:txBody>
      </p:sp>
      <p:sp>
        <p:nvSpPr>
          <p:cNvPr id="4" name="Text Placeholder 3"/>
          <p:cNvSpPr>
            <a:spLocks noGrp="1"/>
          </p:cNvSpPr>
          <p:nvPr>
            <p:ph type="body" idx="1"/>
          </p:nvPr>
        </p:nvSpPr>
        <p:spPr>
          <a:xfrm>
            <a:off x="747925" y="1302837"/>
            <a:ext cx="6500600" cy="3610800"/>
          </a:xfrm>
        </p:spPr>
        <p:txBody>
          <a:bodyPr/>
          <a:lstStyle/>
          <a:p>
            <a:r>
              <a:rPr lang="en-US" sz="1600" dirty="0"/>
              <a:t>http://www.tweaklibrary.com/2017/04/28/what-are-registry-root-keys/</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1240840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Structure</a:t>
            </a:r>
            <a:endParaRPr lang="en-US" dirty="0"/>
          </a:p>
        </p:txBody>
      </p:sp>
      <p:sp>
        <p:nvSpPr>
          <p:cNvPr id="3" name="Text Placeholder 2"/>
          <p:cNvSpPr>
            <a:spLocks noGrp="1"/>
          </p:cNvSpPr>
          <p:nvPr>
            <p:ph type="body" idx="1"/>
          </p:nvPr>
        </p:nvSpPr>
        <p:spPr>
          <a:xfrm>
            <a:off x="639319" y="2788773"/>
            <a:ext cx="7935096" cy="2267108"/>
          </a:xfrm>
        </p:spPr>
        <p:txBody>
          <a:bodyPr/>
          <a:lstStyle/>
          <a:p>
            <a:r>
              <a:rPr lang="en-US" sz="2400" dirty="0"/>
              <a:t>Keys</a:t>
            </a:r>
          </a:p>
          <a:p>
            <a:pPr lvl="1"/>
            <a:r>
              <a:rPr lang="en-US" sz="1800" dirty="0"/>
              <a:t>are objects that are basically </a:t>
            </a:r>
            <a:r>
              <a:rPr lang="en-US" sz="1800" dirty="0" smtClean="0"/>
              <a:t>folders</a:t>
            </a:r>
          </a:p>
          <a:p>
            <a:r>
              <a:rPr lang="en-US" sz="2400" dirty="0"/>
              <a:t>Values </a:t>
            </a:r>
          </a:p>
          <a:p>
            <a:pPr lvl="1"/>
            <a:r>
              <a:rPr lang="en-US" sz="1800" dirty="0"/>
              <a:t>are a bit like the files in the folders, and they contain the actual settings.</a:t>
            </a:r>
          </a:p>
          <a:p>
            <a:pPr marL="69850" indent="0">
              <a:buNone/>
            </a:pPr>
            <a:endParaRPr lang="en-US" sz="2400"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6" name="Picture 5"/>
          <p:cNvPicPr>
            <a:picLocks noChangeAspect="1"/>
          </p:cNvPicPr>
          <p:nvPr/>
        </p:nvPicPr>
        <p:blipFill>
          <a:blip r:embed="rId2"/>
          <a:stretch>
            <a:fillRect/>
          </a:stretch>
        </p:blipFill>
        <p:spPr>
          <a:xfrm>
            <a:off x="1435614" y="1171339"/>
            <a:ext cx="5564505" cy="1794163"/>
          </a:xfrm>
          <a:prstGeom prst="rect">
            <a:avLst/>
          </a:prstGeom>
        </p:spPr>
      </p:pic>
      <p:pic>
        <p:nvPicPr>
          <p:cNvPr id="5" name="Picture 4"/>
          <p:cNvPicPr>
            <a:picLocks noChangeAspect="1"/>
          </p:cNvPicPr>
          <p:nvPr/>
        </p:nvPicPr>
        <p:blipFill>
          <a:blip r:embed="rId3"/>
          <a:stretch>
            <a:fillRect/>
          </a:stretch>
        </p:blipFill>
        <p:spPr>
          <a:xfrm>
            <a:off x="7326144" y="139375"/>
            <a:ext cx="1638300" cy="514350"/>
          </a:xfrm>
          <a:prstGeom prst="rect">
            <a:avLst/>
          </a:prstGeom>
        </p:spPr>
      </p:pic>
      <p:sp>
        <p:nvSpPr>
          <p:cNvPr id="7" name="Rectangle 6"/>
          <p:cNvSpPr/>
          <p:nvPr/>
        </p:nvSpPr>
        <p:spPr>
          <a:xfrm>
            <a:off x="2969190" y="396550"/>
            <a:ext cx="2529860" cy="307777"/>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dirty="0">
                <a:solidFill>
                  <a:srgbClr val="222222"/>
                </a:solidFill>
                <a:latin typeface="Roboto"/>
              </a:rPr>
              <a:t>Handle to Registry </a:t>
            </a:r>
            <a:r>
              <a:rPr lang="en-US" dirty="0" smtClean="0">
                <a:solidFill>
                  <a:srgbClr val="222222"/>
                </a:solidFill>
                <a:latin typeface="Roboto"/>
              </a:rPr>
              <a:t>Key=</a:t>
            </a:r>
            <a:r>
              <a:rPr lang="en-US" dirty="0" err="1" smtClean="0">
                <a:solidFill>
                  <a:srgbClr val="222222"/>
                </a:solidFill>
                <a:latin typeface="Roboto"/>
              </a:rPr>
              <a:t>Hkey</a:t>
            </a:r>
            <a:endParaRPr lang="en-US" dirty="0"/>
          </a:p>
        </p:txBody>
      </p:sp>
      <p:cxnSp>
        <p:nvCxnSpPr>
          <p:cNvPr id="11" name="Straight Arrow Connector 10"/>
          <p:cNvCxnSpPr>
            <a:stCxn id="7" idx="2"/>
          </p:cNvCxnSpPr>
          <p:nvPr/>
        </p:nvCxnSpPr>
        <p:spPr>
          <a:xfrm flipH="1">
            <a:off x="2148840" y="704327"/>
            <a:ext cx="2085280" cy="9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4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Example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2"/>
          <a:stretch>
            <a:fillRect/>
          </a:stretch>
        </p:blipFill>
        <p:spPr>
          <a:xfrm>
            <a:off x="639319" y="1144867"/>
            <a:ext cx="7105033" cy="1659121"/>
          </a:xfrm>
          <a:prstGeom prst="rect">
            <a:avLst/>
          </a:prstGeom>
        </p:spPr>
      </p:pic>
      <p:pic>
        <p:nvPicPr>
          <p:cNvPr id="6" name="Picture 5"/>
          <p:cNvPicPr>
            <a:picLocks noChangeAspect="1"/>
          </p:cNvPicPr>
          <p:nvPr/>
        </p:nvPicPr>
        <p:blipFill>
          <a:blip r:embed="rId3"/>
          <a:stretch>
            <a:fillRect/>
          </a:stretch>
        </p:blipFill>
        <p:spPr>
          <a:xfrm>
            <a:off x="639319" y="3080900"/>
            <a:ext cx="7301827" cy="1521559"/>
          </a:xfrm>
          <a:prstGeom prst="rect">
            <a:avLst/>
          </a:prstGeom>
        </p:spPr>
      </p:pic>
    </p:spTree>
    <p:extLst>
      <p:ext uri="{BB962C8B-B14F-4D97-AF65-F5344CB8AC3E}">
        <p14:creationId xmlns:p14="http://schemas.microsoft.com/office/powerpoint/2010/main" val="22282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1026" name="Picture 2" descr="http://www.tweaklibrary.com/wp-content/uploads/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02" y="770020"/>
            <a:ext cx="7863595" cy="381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2783"/>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TotalTime>
  <Words>1138</Words>
  <Application>Microsoft Office PowerPoint</Application>
  <PresentationFormat>On-screen Show (16:9)</PresentationFormat>
  <Paragraphs>210</Paragraphs>
  <Slides>68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68</vt:i4>
      </vt:variant>
    </vt:vector>
  </HeadingPairs>
  <TitlesOfParts>
    <vt:vector size="81" baseType="lpstr">
      <vt:lpstr>Calibri</vt:lpstr>
      <vt:lpstr>Raleway</vt:lpstr>
      <vt:lpstr>Arial</vt:lpstr>
      <vt:lpstr>Roboto</vt:lpstr>
      <vt:lpstr>Open Sans</vt:lpstr>
      <vt:lpstr>Poor Richard</vt:lpstr>
      <vt:lpstr>Dosis</vt:lpstr>
      <vt:lpstr>Brush Script MT</vt:lpstr>
      <vt:lpstr>Adobe Devanagari</vt:lpstr>
      <vt:lpstr>Sniglet</vt:lpstr>
      <vt:lpstr>Consolas</vt:lpstr>
      <vt:lpstr>Bahnschrift Light Condensed</vt:lpstr>
      <vt:lpstr>Friar template</vt:lpstr>
      <vt:lpstr>Windows Registry</vt:lpstr>
      <vt:lpstr>Introduction</vt:lpstr>
      <vt:lpstr>Why need it?</vt:lpstr>
      <vt:lpstr>Problems with .INI</vt:lpstr>
      <vt:lpstr>Windows Registry</vt:lpstr>
      <vt:lpstr>What is the Registry?</vt:lpstr>
      <vt:lpstr>Registry Structure</vt:lpstr>
      <vt:lpstr>Registry Example</vt:lpstr>
      <vt:lpstr>PowerPoint Presentation</vt:lpstr>
      <vt:lpstr>What are Hives?</vt:lpstr>
      <vt:lpstr>PowerPoint Presentation</vt:lpstr>
      <vt:lpstr>PowerPoint Presentation</vt:lpstr>
      <vt:lpstr>HKEY_CURRENT_USER</vt:lpstr>
      <vt:lpstr>HKEY_LOCAL_MACHINE</vt:lpstr>
      <vt:lpstr>PowerPoint Presentation</vt:lpstr>
      <vt:lpstr>PowerPoint Presentation</vt:lpstr>
      <vt:lpstr>PowerPoint Presentation</vt:lpstr>
      <vt:lpstr>Demo</vt:lpstr>
      <vt:lpstr>DEMO 1: Prevent Windows Update from automatically restarting your computer</vt:lpstr>
      <vt:lpstr>Demo 2: find the computer’s name</vt:lpstr>
      <vt:lpstr>Demo 3: find the time at which the system was last shut down</vt:lpstr>
      <vt:lpstr>Demo 4: Current Version: provide information about the system </vt:lpstr>
      <vt:lpstr>Demo 5: TimeZoneInformation</vt:lpstr>
      <vt:lpstr>Demo 7: Wi-Fi Information: Gateway Mac, last time connected</vt:lpstr>
      <vt:lpstr>PowerPoint Presentation</vt:lpstr>
      <vt:lpstr>Demo 8: Which USB is attached to PC?</vt:lpstr>
      <vt:lpstr>My USB Information</vt:lpstr>
      <vt:lpstr>My USB Information in Registry</vt:lpstr>
      <vt:lpstr>Demo 8: Find Last time the disk was connected to PC</vt:lpstr>
      <vt:lpstr>Tip: Decode Window 64 bits hex to date</vt:lpstr>
      <vt:lpstr>Registry Files Location</vt:lpstr>
      <vt:lpstr>PowerPoint Presentation</vt:lpstr>
      <vt:lpstr>Required files for the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Fred to Open Registry Hives </vt:lpstr>
      <vt:lpstr>PowerPoint Presentation</vt:lpstr>
      <vt:lpstr>PowerPoint Presentation</vt:lpstr>
      <vt:lpstr>PowerPoint Presentation</vt:lpstr>
      <vt:lpstr>PowerPoint Presentation</vt:lpstr>
      <vt:lpstr> Identify what operating system is being examined  </vt:lpstr>
      <vt:lpstr> Install Date </vt:lpstr>
      <vt:lpstr>PowerPoint Presentation</vt:lpstr>
      <vt:lpstr> Identify whether the system is set to auto login </vt:lpstr>
      <vt:lpstr>Using Fred to Analyze the SAM Hive</vt:lpstr>
      <vt:lpstr>PowerPoint Presentation</vt:lpstr>
      <vt:lpstr>PowerPoint Presentation</vt:lpstr>
      <vt:lpstr>Using Fred to Analyze the System Hive</vt:lpstr>
      <vt:lpstr>PowerPoint Presentation</vt:lpstr>
      <vt:lpstr>Identify which control set the machine was using</vt:lpstr>
      <vt:lpstr>Identify the name of the PC</vt:lpstr>
      <vt:lpstr>Identify what was mounted on the system</vt:lpstr>
      <vt:lpstr>identify if any removable devices have been plugged into the system</vt:lpstr>
      <vt:lpstr>Identify when the system was last shutdown</vt:lpstr>
      <vt:lpstr>Using Fred to Analyze the NTUSER.DAT File</vt:lpstr>
      <vt:lpstr>PowerPoint Presentation</vt:lpstr>
      <vt:lpstr>Identify the most recently used (MRU) items.</vt:lpstr>
      <vt:lpstr>Identify the recently saved (MRU) items</vt:lpstr>
      <vt:lpstr>Identify the typed URLs in IE</vt:lpstr>
      <vt:lpstr>Identify the documents that may be most recently used</vt:lpstr>
      <vt:lpstr>Identify whether any commands were run on the system</vt:lpstr>
      <vt:lpstr>Your work </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Frank Xu</cp:lastModifiedBy>
  <cp:revision>215</cp:revision>
  <dcterms:modified xsi:type="dcterms:W3CDTF">2018-11-17T00:46:35Z</dcterms:modified>
</cp:coreProperties>
</file>